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56" r:id="rId2"/>
    <p:sldId id="292" r:id="rId3"/>
    <p:sldId id="291" r:id="rId4"/>
    <p:sldId id="296" r:id="rId5"/>
    <p:sldId id="294" r:id="rId6"/>
    <p:sldId id="311" r:id="rId7"/>
    <p:sldId id="306" r:id="rId8"/>
    <p:sldId id="300" r:id="rId9"/>
    <p:sldId id="310" r:id="rId10"/>
    <p:sldId id="305" r:id="rId11"/>
    <p:sldId id="301" r:id="rId12"/>
    <p:sldId id="307" r:id="rId13"/>
    <p:sldId id="308" r:id="rId14"/>
    <p:sldId id="293" r:id="rId15"/>
  </p:sldIdLst>
  <p:sldSz cx="9144000" cy="6858000" type="screen4x3"/>
  <p:notesSz cx="6858000" cy="9144000"/>
  <p:defaultTextStyle>
    <a:defPPr>
      <a:defRPr lang="hu-H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3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364" autoAdjust="0"/>
    <p:restoredTop sz="94190" autoAdjust="0"/>
  </p:normalViewPr>
  <p:slideViewPr>
    <p:cSldViewPr>
      <p:cViewPr>
        <p:scale>
          <a:sx n="70" d="100"/>
          <a:sy n="70" d="100"/>
        </p:scale>
        <p:origin x="91" y="1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7A6228-175D-4FF3-8798-87F48DDB2B2D}" type="doc">
      <dgm:prSet loTypeId="urn:microsoft.com/office/officeart/2005/8/layout/cycle8" loCatId="cycle" qsTypeId="urn:microsoft.com/office/officeart/2005/8/quickstyle/simple2" qsCatId="simple" csTypeId="urn:microsoft.com/office/officeart/2005/8/colors/accent0_1" csCatId="mainScheme" phldr="1"/>
      <dgm:spPr/>
    </dgm:pt>
    <dgm:pt modelId="{BCD164D9-666E-42C4-B373-2B2CE235EA62}">
      <dgm:prSet phldrT="[Szöveg]"/>
      <dgm:spPr/>
      <dgm:t>
        <a:bodyPr/>
        <a:lstStyle/>
        <a:p>
          <a:r>
            <a:rPr lang="en-US" noProof="0" dirty="0" smtClean="0">
              <a:latin typeface="+mj-lt"/>
            </a:rPr>
            <a:t>Social aspect</a:t>
          </a:r>
          <a:endParaRPr lang="en-US" noProof="0" dirty="0">
            <a:latin typeface="+mj-lt"/>
          </a:endParaRPr>
        </a:p>
      </dgm:t>
    </dgm:pt>
    <dgm:pt modelId="{2581DD05-A0FD-41DC-B82A-D49E52B7203C}" type="parTrans" cxnId="{2960A15B-4E84-4A10-ABA0-51D363181395}">
      <dgm:prSet/>
      <dgm:spPr/>
      <dgm:t>
        <a:bodyPr/>
        <a:lstStyle/>
        <a:p>
          <a:endParaRPr lang="hu-HU">
            <a:latin typeface="+mj-lt"/>
          </a:endParaRPr>
        </a:p>
      </dgm:t>
    </dgm:pt>
    <dgm:pt modelId="{01F5DBC9-D2C4-4DB0-9A6D-CA2BED8C88B2}" type="sibTrans" cxnId="{2960A15B-4E84-4A10-ABA0-51D363181395}">
      <dgm:prSet/>
      <dgm:spPr/>
      <dgm:t>
        <a:bodyPr/>
        <a:lstStyle/>
        <a:p>
          <a:endParaRPr lang="hu-HU">
            <a:latin typeface="+mj-lt"/>
          </a:endParaRPr>
        </a:p>
      </dgm:t>
    </dgm:pt>
    <dgm:pt modelId="{CE9CF5E9-FD88-4877-85B8-4DBF3A749B7C}">
      <dgm:prSet phldrT="[Szöveg]"/>
      <dgm:spPr/>
      <dgm:t>
        <a:bodyPr/>
        <a:lstStyle/>
        <a:p>
          <a:r>
            <a:rPr lang="en-GB" noProof="0" dirty="0" smtClean="0">
              <a:latin typeface="+mj-lt"/>
            </a:rPr>
            <a:t>Occupational</a:t>
          </a:r>
          <a:r>
            <a:rPr lang="en-US" noProof="0" dirty="0" smtClean="0">
              <a:latin typeface="+mj-lt"/>
            </a:rPr>
            <a:t> </a:t>
          </a:r>
          <a:r>
            <a:rPr lang="en-US" noProof="0" dirty="0" smtClean="0">
              <a:latin typeface="+mj-lt"/>
            </a:rPr>
            <a:t>aspect</a:t>
          </a:r>
          <a:endParaRPr lang="en-US" noProof="0" dirty="0">
            <a:latin typeface="+mj-lt"/>
          </a:endParaRPr>
        </a:p>
      </dgm:t>
    </dgm:pt>
    <dgm:pt modelId="{B2B59AB6-D499-4B31-A4A9-FF3B0DB59FC6}" type="parTrans" cxnId="{A85DAAA7-FD4A-42A6-846E-5B505AEBA8CE}">
      <dgm:prSet/>
      <dgm:spPr/>
      <dgm:t>
        <a:bodyPr/>
        <a:lstStyle/>
        <a:p>
          <a:endParaRPr lang="hu-HU">
            <a:latin typeface="+mj-lt"/>
          </a:endParaRPr>
        </a:p>
      </dgm:t>
    </dgm:pt>
    <dgm:pt modelId="{97527334-E2BA-408F-988D-2363DE04E7DA}" type="sibTrans" cxnId="{A85DAAA7-FD4A-42A6-846E-5B505AEBA8CE}">
      <dgm:prSet/>
      <dgm:spPr/>
      <dgm:t>
        <a:bodyPr/>
        <a:lstStyle/>
        <a:p>
          <a:endParaRPr lang="hu-HU">
            <a:latin typeface="+mj-lt"/>
          </a:endParaRPr>
        </a:p>
      </dgm:t>
    </dgm:pt>
    <dgm:pt modelId="{D168949D-630F-4FF5-879A-66448EA7703B}">
      <dgm:prSet phldrT="[Szöveg]"/>
      <dgm:spPr/>
      <dgm:t>
        <a:bodyPr/>
        <a:lstStyle/>
        <a:p>
          <a:r>
            <a:rPr lang="en-US" dirty="0" smtClean="0">
              <a:latin typeface="+mj-lt"/>
            </a:rPr>
            <a:t>Medical </a:t>
          </a:r>
          <a:r>
            <a:rPr lang="en-US" noProof="0" dirty="0" smtClean="0">
              <a:latin typeface="+mj-lt"/>
            </a:rPr>
            <a:t>aspect</a:t>
          </a:r>
          <a:endParaRPr lang="en-US" noProof="0" dirty="0">
            <a:latin typeface="+mj-lt"/>
          </a:endParaRPr>
        </a:p>
      </dgm:t>
    </dgm:pt>
    <dgm:pt modelId="{E70FD45A-25A5-4A3F-9166-1FD1CF9156A6}" type="parTrans" cxnId="{C088A588-3B65-493E-8DBC-2AA7E1326EB5}">
      <dgm:prSet/>
      <dgm:spPr/>
      <dgm:t>
        <a:bodyPr/>
        <a:lstStyle/>
        <a:p>
          <a:endParaRPr lang="hu-HU">
            <a:latin typeface="+mj-lt"/>
          </a:endParaRPr>
        </a:p>
      </dgm:t>
    </dgm:pt>
    <dgm:pt modelId="{1CC529DE-E5D7-4CE0-8FBF-1EDF31019634}" type="sibTrans" cxnId="{C088A588-3B65-493E-8DBC-2AA7E1326EB5}">
      <dgm:prSet/>
      <dgm:spPr/>
      <dgm:t>
        <a:bodyPr/>
        <a:lstStyle/>
        <a:p>
          <a:endParaRPr lang="hu-HU">
            <a:latin typeface="+mj-lt"/>
          </a:endParaRPr>
        </a:p>
      </dgm:t>
    </dgm:pt>
    <dgm:pt modelId="{5C5F5130-AF46-4459-A441-92BC13AB48AE}" type="pres">
      <dgm:prSet presAssocID="{507A6228-175D-4FF3-8798-87F48DDB2B2D}" presName="compositeShape" presStyleCnt="0">
        <dgm:presLayoutVars>
          <dgm:chMax val="7"/>
          <dgm:dir/>
          <dgm:resizeHandles val="exact"/>
        </dgm:presLayoutVars>
      </dgm:prSet>
      <dgm:spPr/>
    </dgm:pt>
    <dgm:pt modelId="{244B9FA3-923F-4353-9B61-9C3D01076319}" type="pres">
      <dgm:prSet presAssocID="{507A6228-175D-4FF3-8798-87F48DDB2B2D}" presName="wedge1" presStyleLbl="node1" presStyleIdx="0" presStyleCnt="3"/>
      <dgm:spPr/>
      <dgm:t>
        <a:bodyPr/>
        <a:lstStyle/>
        <a:p>
          <a:endParaRPr lang="hu-HU"/>
        </a:p>
      </dgm:t>
    </dgm:pt>
    <dgm:pt modelId="{C3218E86-2F3B-448F-AFD4-3DE90DBABFD2}" type="pres">
      <dgm:prSet presAssocID="{507A6228-175D-4FF3-8798-87F48DDB2B2D}" presName="dummy1a" presStyleCnt="0"/>
      <dgm:spPr/>
    </dgm:pt>
    <dgm:pt modelId="{3FCCF224-91E2-4DC8-8613-567545C27072}" type="pres">
      <dgm:prSet presAssocID="{507A6228-175D-4FF3-8798-87F48DDB2B2D}" presName="dummy1b" presStyleCnt="0"/>
      <dgm:spPr/>
    </dgm:pt>
    <dgm:pt modelId="{F5D83C9A-E6C0-42F1-B2BB-5F9B5E081A44}" type="pres">
      <dgm:prSet presAssocID="{507A6228-175D-4FF3-8798-87F48DDB2B2D}" presName="wedge1Tx" presStyleLbl="node1" presStyleIdx="0" presStyleCnt="3">
        <dgm:presLayoutVars>
          <dgm:chMax val="0"/>
          <dgm:chPref val="0"/>
          <dgm:bulletEnabled val="1"/>
        </dgm:presLayoutVars>
      </dgm:prSet>
      <dgm:spPr/>
      <dgm:t>
        <a:bodyPr/>
        <a:lstStyle/>
        <a:p>
          <a:endParaRPr lang="hu-HU"/>
        </a:p>
      </dgm:t>
    </dgm:pt>
    <dgm:pt modelId="{27C97A83-567E-46E6-8A26-D3A52ADCD694}" type="pres">
      <dgm:prSet presAssocID="{507A6228-175D-4FF3-8798-87F48DDB2B2D}" presName="wedge2" presStyleLbl="node1" presStyleIdx="1" presStyleCnt="3"/>
      <dgm:spPr/>
      <dgm:t>
        <a:bodyPr/>
        <a:lstStyle/>
        <a:p>
          <a:endParaRPr lang="hu-HU"/>
        </a:p>
      </dgm:t>
    </dgm:pt>
    <dgm:pt modelId="{2F159900-69C7-4AA9-B038-3A161632A4A0}" type="pres">
      <dgm:prSet presAssocID="{507A6228-175D-4FF3-8798-87F48DDB2B2D}" presName="dummy2a" presStyleCnt="0"/>
      <dgm:spPr/>
    </dgm:pt>
    <dgm:pt modelId="{733EE111-13AB-40D1-8581-BB2E0512908B}" type="pres">
      <dgm:prSet presAssocID="{507A6228-175D-4FF3-8798-87F48DDB2B2D}" presName="dummy2b" presStyleCnt="0"/>
      <dgm:spPr/>
    </dgm:pt>
    <dgm:pt modelId="{ED59C9F1-D244-42FE-90FD-F86ECB47974F}" type="pres">
      <dgm:prSet presAssocID="{507A6228-175D-4FF3-8798-87F48DDB2B2D}" presName="wedge2Tx" presStyleLbl="node1" presStyleIdx="1" presStyleCnt="3">
        <dgm:presLayoutVars>
          <dgm:chMax val="0"/>
          <dgm:chPref val="0"/>
          <dgm:bulletEnabled val="1"/>
        </dgm:presLayoutVars>
      </dgm:prSet>
      <dgm:spPr/>
      <dgm:t>
        <a:bodyPr/>
        <a:lstStyle/>
        <a:p>
          <a:endParaRPr lang="hu-HU"/>
        </a:p>
      </dgm:t>
    </dgm:pt>
    <dgm:pt modelId="{7339C47D-4D3F-43B4-AC14-B88236CEAC38}" type="pres">
      <dgm:prSet presAssocID="{507A6228-175D-4FF3-8798-87F48DDB2B2D}" presName="wedge3" presStyleLbl="node1" presStyleIdx="2" presStyleCnt="3"/>
      <dgm:spPr/>
      <dgm:t>
        <a:bodyPr/>
        <a:lstStyle/>
        <a:p>
          <a:endParaRPr lang="hu-HU"/>
        </a:p>
      </dgm:t>
    </dgm:pt>
    <dgm:pt modelId="{4BE7BEEF-FA02-4A54-BD12-A46241B4BBDE}" type="pres">
      <dgm:prSet presAssocID="{507A6228-175D-4FF3-8798-87F48DDB2B2D}" presName="dummy3a" presStyleCnt="0"/>
      <dgm:spPr/>
    </dgm:pt>
    <dgm:pt modelId="{5301A9D7-5B9A-43B2-920B-1E2AEA2CDF06}" type="pres">
      <dgm:prSet presAssocID="{507A6228-175D-4FF3-8798-87F48DDB2B2D}" presName="dummy3b" presStyleCnt="0"/>
      <dgm:spPr/>
    </dgm:pt>
    <dgm:pt modelId="{40BEC394-3524-4EE5-B5B8-61A7C8C67D67}" type="pres">
      <dgm:prSet presAssocID="{507A6228-175D-4FF3-8798-87F48DDB2B2D}" presName="wedge3Tx" presStyleLbl="node1" presStyleIdx="2" presStyleCnt="3">
        <dgm:presLayoutVars>
          <dgm:chMax val="0"/>
          <dgm:chPref val="0"/>
          <dgm:bulletEnabled val="1"/>
        </dgm:presLayoutVars>
      </dgm:prSet>
      <dgm:spPr/>
      <dgm:t>
        <a:bodyPr/>
        <a:lstStyle/>
        <a:p>
          <a:endParaRPr lang="hu-HU"/>
        </a:p>
      </dgm:t>
    </dgm:pt>
    <dgm:pt modelId="{0D47FFE6-038A-4311-B354-D2586DF29509}" type="pres">
      <dgm:prSet presAssocID="{01F5DBC9-D2C4-4DB0-9A6D-CA2BED8C88B2}" presName="arrowWedge1" presStyleLbl="fgSibTrans2D1" presStyleIdx="0" presStyleCnt="3"/>
      <dgm:spPr/>
    </dgm:pt>
    <dgm:pt modelId="{28BC7FF8-73F6-4C19-8E90-19A1B37A55EE}" type="pres">
      <dgm:prSet presAssocID="{97527334-E2BA-408F-988D-2363DE04E7DA}" presName="arrowWedge2" presStyleLbl="fgSibTrans2D1" presStyleIdx="1" presStyleCnt="3"/>
      <dgm:spPr/>
    </dgm:pt>
    <dgm:pt modelId="{EB93A763-B657-4D5D-8304-B070EA4B6437}" type="pres">
      <dgm:prSet presAssocID="{1CC529DE-E5D7-4CE0-8FBF-1EDF31019634}" presName="arrowWedge3" presStyleLbl="fgSibTrans2D1" presStyleIdx="2" presStyleCnt="3"/>
      <dgm:spPr/>
    </dgm:pt>
  </dgm:ptLst>
  <dgm:cxnLst>
    <dgm:cxn modelId="{C088A588-3B65-493E-8DBC-2AA7E1326EB5}" srcId="{507A6228-175D-4FF3-8798-87F48DDB2B2D}" destId="{D168949D-630F-4FF5-879A-66448EA7703B}" srcOrd="2" destOrd="0" parTransId="{E70FD45A-25A5-4A3F-9166-1FD1CF9156A6}" sibTransId="{1CC529DE-E5D7-4CE0-8FBF-1EDF31019634}"/>
    <dgm:cxn modelId="{A85DAAA7-FD4A-42A6-846E-5B505AEBA8CE}" srcId="{507A6228-175D-4FF3-8798-87F48DDB2B2D}" destId="{CE9CF5E9-FD88-4877-85B8-4DBF3A749B7C}" srcOrd="1" destOrd="0" parTransId="{B2B59AB6-D499-4B31-A4A9-FF3B0DB59FC6}" sibTransId="{97527334-E2BA-408F-988D-2363DE04E7DA}"/>
    <dgm:cxn modelId="{BBDBA255-7E4D-4D5D-ADD3-C1CF7D236ED1}" type="presOf" srcId="{507A6228-175D-4FF3-8798-87F48DDB2B2D}" destId="{5C5F5130-AF46-4459-A441-92BC13AB48AE}" srcOrd="0" destOrd="0" presId="urn:microsoft.com/office/officeart/2005/8/layout/cycle8"/>
    <dgm:cxn modelId="{CE28F77C-7C2D-4DD6-B025-259F0B3FC41F}" type="presOf" srcId="{CE9CF5E9-FD88-4877-85B8-4DBF3A749B7C}" destId="{27C97A83-567E-46E6-8A26-D3A52ADCD694}" srcOrd="0" destOrd="0" presId="urn:microsoft.com/office/officeart/2005/8/layout/cycle8"/>
    <dgm:cxn modelId="{8C57A7D2-88AE-4935-AA9A-284274BF0039}" type="presOf" srcId="{D168949D-630F-4FF5-879A-66448EA7703B}" destId="{40BEC394-3524-4EE5-B5B8-61A7C8C67D67}" srcOrd="1" destOrd="0" presId="urn:microsoft.com/office/officeart/2005/8/layout/cycle8"/>
    <dgm:cxn modelId="{AE3960A8-E40B-42CF-A78C-6D39CCF850F2}" type="presOf" srcId="{BCD164D9-666E-42C4-B373-2B2CE235EA62}" destId="{F5D83C9A-E6C0-42F1-B2BB-5F9B5E081A44}" srcOrd="1" destOrd="0" presId="urn:microsoft.com/office/officeart/2005/8/layout/cycle8"/>
    <dgm:cxn modelId="{BE8C78A4-CD87-444C-BACB-B3204F1BBB62}" type="presOf" srcId="{BCD164D9-666E-42C4-B373-2B2CE235EA62}" destId="{244B9FA3-923F-4353-9B61-9C3D01076319}" srcOrd="0" destOrd="0" presId="urn:microsoft.com/office/officeart/2005/8/layout/cycle8"/>
    <dgm:cxn modelId="{2960A15B-4E84-4A10-ABA0-51D363181395}" srcId="{507A6228-175D-4FF3-8798-87F48DDB2B2D}" destId="{BCD164D9-666E-42C4-B373-2B2CE235EA62}" srcOrd="0" destOrd="0" parTransId="{2581DD05-A0FD-41DC-B82A-D49E52B7203C}" sibTransId="{01F5DBC9-D2C4-4DB0-9A6D-CA2BED8C88B2}"/>
    <dgm:cxn modelId="{8CE3CC59-E2EB-4285-9DB4-628532682585}" type="presOf" srcId="{D168949D-630F-4FF5-879A-66448EA7703B}" destId="{7339C47D-4D3F-43B4-AC14-B88236CEAC38}" srcOrd="0" destOrd="0" presId="urn:microsoft.com/office/officeart/2005/8/layout/cycle8"/>
    <dgm:cxn modelId="{FB391ADB-17FE-4E0E-94BC-ABF26CBF89F1}" type="presOf" srcId="{CE9CF5E9-FD88-4877-85B8-4DBF3A749B7C}" destId="{ED59C9F1-D244-42FE-90FD-F86ECB47974F}" srcOrd="1" destOrd="0" presId="urn:microsoft.com/office/officeart/2005/8/layout/cycle8"/>
    <dgm:cxn modelId="{3C016CAC-B587-471C-9178-BB3E51E71B81}" type="presParOf" srcId="{5C5F5130-AF46-4459-A441-92BC13AB48AE}" destId="{244B9FA3-923F-4353-9B61-9C3D01076319}" srcOrd="0" destOrd="0" presId="urn:microsoft.com/office/officeart/2005/8/layout/cycle8"/>
    <dgm:cxn modelId="{C8651AB4-6871-4757-B67B-D447DF94560E}" type="presParOf" srcId="{5C5F5130-AF46-4459-A441-92BC13AB48AE}" destId="{C3218E86-2F3B-448F-AFD4-3DE90DBABFD2}" srcOrd="1" destOrd="0" presId="urn:microsoft.com/office/officeart/2005/8/layout/cycle8"/>
    <dgm:cxn modelId="{CD03C370-B6DE-43A5-8FB6-CC9CFD43F981}" type="presParOf" srcId="{5C5F5130-AF46-4459-A441-92BC13AB48AE}" destId="{3FCCF224-91E2-4DC8-8613-567545C27072}" srcOrd="2" destOrd="0" presId="urn:microsoft.com/office/officeart/2005/8/layout/cycle8"/>
    <dgm:cxn modelId="{50853C24-ECBD-4892-BBB9-676C5AA9F32C}" type="presParOf" srcId="{5C5F5130-AF46-4459-A441-92BC13AB48AE}" destId="{F5D83C9A-E6C0-42F1-B2BB-5F9B5E081A44}" srcOrd="3" destOrd="0" presId="urn:microsoft.com/office/officeart/2005/8/layout/cycle8"/>
    <dgm:cxn modelId="{0387C394-8F7C-4105-9B61-E9671808A5F1}" type="presParOf" srcId="{5C5F5130-AF46-4459-A441-92BC13AB48AE}" destId="{27C97A83-567E-46E6-8A26-D3A52ADCD694}" srcOrd="4" destOrd="0" presId="urn:microsoft.com/office/officeart/2005/8/layout/cycle8"/>
    <dgm:cxn modelId="{806B790F-19E1-4DF8-AB7F-1EFFB3F5385E}" type="presParOf" srcId="{5C5F5130-AF46-4459-A441-92BC13AB48AE}" destId="{2F159900-69C7-4AA9-B038-3A161632A4A0}" srcOrd="5" destOrd="0" presId="urn:microsoft.com/office/officeart/2005/8/layout/cycle8"/>
    <dgm:cxn modelId="{641BC0A3-858C-4B03-81F1-6AC56EC16F20}" type="presParOf" srcId="{5C5F5130-AF46-4459-A441-92BC13AB48AE}" destId="{733EE111-13AB-40D1-8581-BB2E0512908B}" srcOrd="6" destOrd="0" presId="urn:microsoft.com/office/officeart/2005/8/layout/cycle8"/>
    <dgm:cxn modelId="{69C59B1B-3319-4F2A-9C2C-0D47FFD3FBA2}" type="presParOf" srcId="{5C5F5130-AF46-4459-A441-92BC13AB48AE}" destId="{ED59C9F1-D244-42FE-90FD-F86ECB47974F}" srcOrd="7" destOrd="0" presId="urn:microsoft.com/office/officeart/2005/8/layout/cycle8"/>
    <dgm:cxn modelId="{9114052A-AFA2-47DC-BB61-D4F40A335164}" type="presParOf" srcId="{5C5F5130-AF46-4459-A441-92BC13AB48AE}" destId="{7339C47D-4D3F-43B4-AC14-B88236CEAC38}" srcOrd="8" destOrd="0" presId="urn:microsoft.com/office/officeart/2005/8/layout/cycle8"/>
    <dgm:cxn modelId="{6DE5DD55-9636-4028-8204-2525B4F6CF97}" type="presParOf" srcId="{5C5F5130-AF46-4459-A441-92BC13AB48AE}" destId="{4BE7BEEF-FA02-4A54-BD12-A46241B4BBDE}" srcOrd="9" destOrd="0" presId="urn:microsoft.com/office/officeart/2005/8/layout/cycle8"/>
    <dgm:cxn modelId="{16F11AAA-3736-40A7-90A1-A01983CCB850}" type="presParOf" srcId="{5C5F5130-AF46-4459-A441-92BC13AB48AE}" destId="{5301A9D7-5B9A-43B2-920B-1E2AEA2CDF06}" srcOrd="10" destOrd="0" presId="urn:microsoft.com/office/officeart/2005/8/layout/cycle8"/>
    <dgm:cxn modelId="{C46E26D3-9941-4B86-908D-07D0D2AF3F2E}" type="presParOf" srcId="{5C5F5130-AF46-4459-A441-92BC13AB48AE}" destId="{40BEC394-3524-4EE5-B5B8-61A7C8C67D67}" srcOrd="11" destOrd="0" presId="urn:microsoft.com/office/officeart/2005/8/layout/cycle8"/>
    <dgm:cxn modelId="{637E2532-D819-4FFA-8B94-3417B2ABD5A3}" type="presParOf" srcId="{5C5F5130-AF46-4459-A441-92BC13AB48AE}" destId="{0D47FFE6-038A-4311-B354-D2586DF29509}" srcOrd="12" destOrd="0" presId="urn:microsoft.com/office/officeart/2005/8/layout/cycle8"/>
    <dgm:cxn modelId="{F8F8A5AC-F5AE-4450-AF91-827DD7B0BBF6}" type="presParOf" srcId="{5C5F5130-AF46-4459-A441-92BC13AB48AE}" destId="{28BC7FF8-73F6-4C19-8E90-19A1B37A55EE}" srcOrd="13" destOrd="0" presId="urn:microsoft.com/office/officeart/2005/8/layout/cycle8"/>
    <dgm:cxn modelId="{BCD4C566-A3FB-4E4D-B4A4-846349F5C993}" type="presParOf" srcId="{5C5F5130-AF46-4459-A441-92BC13AB48AE}" destId="{EB93A763-B657-4D5D-8304-B070EA4B6437}" srcOrd="14" destOrd="0" presId="urn:microsoft.com/office/officeart/2005/8/layout/cycle8"/>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44B9FA3-923F-4353-9B61-9C3D01076319}">
      <dsp:nvSpPr>
        <dsp:cNvPr id="0" name=""/>
        <dsp:cNvSpPr/>
      </dsp:nvSpPr>
      <dsp:spPr>
        <a:xfrm>
          <a:off x="1086938" y="168498"/>
          <a:ext cx="2177521" cy="2177521"/>
        </a:xfrm>
        <a:prstGeom prst="pie">
          <a:avLst>
            <a:gd name="adj1" fmla="val 16200000"/>
            <a:gd name="adj2" fmla="val 180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noProof="0" dirty="0" smtClean="0">
              <a:latin typeface="+mj-lt"/>
            </a:rPr>
            <a:t>Social aspect</a:t>
          </a:r>
          <a:endParaRPr lang="en-US" sz="1400" kern="1200" noProof="0" dirty="0">
            <a:latin typeface="+mj-lt"/>
          </a:endParaRPr>
        </a:p>
      </dsp:txBody>
      <dsp:txXfrm>
        <a:off x="2234544" y="629925"/>
        <a:ext cx="777686" cy="648072"/>
      </dsp:txXfrm>
    </dsp:sp>
    <dsp:sp modelId="{27C97A83-567E-46E6-8A26-D3A52ADCD694}">
      <dsp:nvSpPr>
        <dsp:cNvPr id="0" name=""/>
        <dsp:cNvSpPr/>
      </dsp:nvSpPr>
      <dsp:spPr>
        <a:xfrm>
          <a:off x="1042092" y="246267"/>
          <a:ext cx="2177521" cy="2177521"/>
        </a:xfrm>
        <a:prstGeom prst="pie">
          <a:avLst>
            <a:gd name="adj1" fmla="val 1800000"/>
            <a:gd name="adj2" fmla="val 900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noProof="0" dirty="0" smtClean="0">
              <a:latin typeface="+mj-lt"/>
            </a:rPr>
            <a:t>Employment aspect</a:t>
          </a:r>
          <a:endParaRPr lang="en-US" sz="1400" kern="1200" noProof="0" dirty="0">
            <a:latin typeface="+mj-lt"/>
          </a:endParaRPr>
        </a:p>
      </dsp:txBody>
      <dsp:txXfrm>
        <a:off x="1560549" y="1659064"/>
        <a:ext cx="1166529" cy="570303"/>
      </dsp:txXfrm>
    </dsp:sp>
    <dsp:sp modelId="{7339C47D-4D3F-43B4-AC14-B88236CEAC38}">
      <dsp:nvSpPr>
        <dsp:cNvPr id="0" name=""/>
        <dsp:cNvSpPr/>
      </dsp:nvSpPr>
      <dsp:spPr>
        <a:xfrm>
          <a:off x="997245" y="168498"/>
          <a:ext cx="2177521" cy="2177521"/>
        </a:xfrm>
        <a:prstGeom prst="pie">
          <a:avLst>
            <a:gd name="adj1" fmla="val 9000000"/>
            <a:gd name="adj2" fmla="val 1620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mj-lt"/>
            </a:rPr>
            <a:t>Medical </a:t>
          </a:r>
          <a:r>
            <a:rPr lang="en-US" sz="1400" kern="1200" noProof="0" dirty="0" smtClean="0">
              <a:latin typeface="+mj-lt"/>
            </a:rPr>
            <a:t>aspect</a:t>
          </a:r>
          <a:endParaRPr lang="en-US" sz="1400" kern="1200" noProof="0" dirty="0">
            <a:latin typeface="+mj-lt"/>
          </a:endParaRPr>
        </a:p>
      </dsp:txBody>
      <dsp:txXfrm>
        <a:off x="1249475" y="629925"/>
        <a:ext cx="777686" cy="648072"/>
      </dsp:txXfrm>
    </dsp:sp>
    <dsp:sp modelId="{0D47FFE6-038A-4311-B354-D2586DF29509}">
      <dsp:nvSpPr>
        <dsp:cNvPr id="0" name=""/>
        <dsp:cNvSpPr/>
      </dsp:nvSpPr>
      <dsp:spPr>
        <a:xfrm>
          <a:off x="952319" y="33699"/>
          <a:ext cx="2447119" cy="2447119"/>
        </a:xfrm>
        <a:prstGeom prst="circularArrow">
          <a:avLst>
            <a:gd name="adj1" fmla="val 5085"/>
            <a:gd name="adj2" fmla="val 327528"/>
            <a:gd name="adj3" fmla="val 1472472"/>
            <a:gd name="adj4" fmla="val 16199432"/>
            <a:gd name="adj5" fmla="val 5932"/>
          </a:avLst>
        </a:prstGeom>
        <a:solidFill>
          <a:schemeClr val="dk1">
            <a:tint val="60000"/>
            <a:hueOff val="0"/>
            <a:satOff val="0"/>
            <a:lumOff val="0"/>
            <a:alphaOff val="0"/>
          </a:schemeClr>
        </a:solidFill>
        <a:ln>
          <a:noFill/>
        </a:ln>
        <a:effectLst>
          <a:outerShdw blurRad="130000" dist="101600" dir="2700000" algn="tl"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sp>
    <dsp:sp modelId="{28BC7FF8-73F6-4C19-8E90-19A1B37A55EE}">
      <dsp:nvSpPr>
        <dsp:cNvPr id="0" name=""/>
        <dsp:cNvSpPr/>
      </dsp:nvSpPr>
      <dsp:spPr>
        <a:xfrm>
          <a:off x="907293" y="111330"/>
          <a:ext cx="2447119" cy="2447119"/>
        </a:xfrm>
        <a:prstGeom prst="circularArrow">
          <a:avLst>
            <a:gd name="adj1" fmla="val 5085"/>
            <a:gd name="adj2" fmla="val 327528"/>
            <a:gd name="adj3" fmla="val 8671970"/>
            <a:gd name="adj4" fmla="val 1800502"/>
            <a:gd name="adj5" fmla="val 5932"/>
          </a:avLst>
        </a:prstGeom>
        <a:solidFill>
          <a:schemeClr val="dk1">
            <a:tint val="60000"/>
            <a:hueOff val="0"/>
            <a:satOff val="0"/>
            <a:lumOff val="0"/>
            <a:alphaOff val="0"/>
          </a:schemeClr>
        </a:solidFill>
        <a:ln>
          <a:noFill/>
        </a:ln>
        <a:effectLst>
          <a:outerShdw blurRad="130000" dist="101600" dir="2700000" algn="tl"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sp>
    <dsp:sp modelId="{EB93A763-B657-4D5D-8304-B070EA4B6437}">
      <dsp:nvSpPr>
        <dsp:cNvPr id="0" name=""/>
        <dsp:cNvSpPr/>
      </dsp:nvSpPr>
      <dsp:spPr>
        <a:xfrm>
          <a:off x="862266" y="33699"/>
          <a:ext cx="2447119" cy="2447119"/>
        </a:xfrm>
        <a:prstGeom prst="circularArrow">
          <a:avLst>
            <a:gd name="adj1" fmla="val 5085"/>
            <a:gd name="adj2" fmla="val 327528"/>
            <a:gd name="adj3" fmla="val 15873039"/>
            <a:gd name="adj4" fmla="val 9000000"/>
            <a:gd name="adj5" fmla="val 5932"/>
          </a:avLst>
        </a:prstGeom>
        <a:solidFill>
          <a:schemeClr val="dk1">
            <a:tint val="60000"/>
            <a:hueOff val="0"/>
            <a:satOff val="0"/>
            <a:lumOff val="0"/>
            <a:alphaOff val="0"/>
          </a:schemeClr>
        </a:solidFill>
        <a:ln>
          <a:noFill/>
        </a:ln>
        <a:effectLst>
          <a:outerShdw blurRad="130000" dist="101600" dir="2700000" algn="tl"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61BEFFFB-75CF-49F6-9AC3-DCDE8BF574C5}" type="datetimeFigureOut">
              <a:rPr lang="hu-HU"/>
              <a:pPr>
                <a:defRPr/>
              </a:pPr>
              <a:t>2012.05.20.</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hu-HU" noProof="0"/>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endParaRPr lang="hu-HU" noProof="0"/>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44E619A-0C28-465A-B925-8309B0AA97FC}" type="slidenum">
              <a:rPr lang="hu-HU"/>
              <a:pPr>
                <a:defRPr/>
              </a:pPr>
              <a:t>‹#›</a:t>
            </a:fld>
            <a:endParaRPr lang="hu-H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pPr>
              <a:defRPr/>
            </a:pPr>
            <a:fld id="{744E619A-0C28-465A-B925-8309B0AA97FC}" type="slidenum">
              <a:rPr lang="hu-HU" smtClean="0"/>
              <a:pPr>
                <a:defRPr/>
              </a:pPr>
              <a:t>1</a:t>
            </a:fld>
            <a:endParaRPr lang="hu-H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baseline="0" dirty="0" smtClean="0"/>
          </a:p>
        </p:txBody>
      </p:sp>
      <p:sp>
        <p:nvSpPr>
          <p:cNvPr id="4" name="Dia számának helye 3"/>
          <p:cNvSpPr>
            <a:spLocks noGrp="1"/>
          </p:cNvSpPr>
          <p:nvPr>
            <p:ph type="sldNum" sz="quarter" idx="10"/>
          </p:nvPr>
        </p:nvSpPr>
        <p:spPr/>
        <p:txBody>
          <a:bodyPr/>
          <a:lstStyle/>
          <a:p>
            <a:pPr>
              <a:defRPr/>
            </a:pPr>
            <a:fld id="{744E619A-0C28-465A-B925-8309B0AA97FC}" type="slidenum">
              <a:rPr lang="hu-HU" smtClean="0"/>
              <a:pPr>
                <a:defRPr/>
              </a:pPr>
              <a:t>11</a:t>
            </a:fld>
            <a:endParaRPr lang="hu-H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pPr>
              <a:defRPr/>
            </a:pPr>
            <a:fld id="{744E619A-0C28-465A-B925-8309B0AA97FC}" type="slidenum">
              <a:rPr lang="hu-HU" smtClean="0"/>
              <a:pPr>
                <a:defRPr/>
              </a:pPr>
              <a:t>13</a:t>
            </a:fld>
            <a:endParaRPr lang="hu-H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Kis dobozt</a:t>
            </a:r>
            <a:r>
              <a:rPr lang="hu-HU" baseline="0" dirty="0" smtClean="0"/>
              <a:t> és a magyar bekezdést le kellene fordítani</a:t>
            </a:r>
          </a:p>
          <a:p>
            <a:endParaRPr lang="hu-HU" baseline="0" dirty="0" smtClean="0"/>
          </a:p>
          <a:p>
            <a:r>
              <a:rPr lang="hu-HU" baseline="0" dirty="0" smtClean="0"/>
              <a:t>Országos hatáskörű központi hivatal -&gt; </a:t>
            </a:r>
            <a:r>
              <a:rPr lang="en-US" sz="1200" b="0" i="0" kern="1200" dirty="0" smtClean="0">
                <a:solidFill>
                  <a:schemeClr val="tx1"/>
                </a:solidFill>
                <a:latin typeface="+mn-lt"/>
                <a:ea typeface="+mn-ea"/>
                <a:cs typeface="+mn-cs"/>
              </a:rPr>
              <a:t>Central office with nationwide competence</a:t>
            </a:r>
            <a:endParaRPr lang="hu-HU" sz="1200" b="0" i="0" kern="1200" dirty="0" smtClean="0">
              <a:solidFill>
                <a:schemeClr val="tx1"/>
              </a:solidFill>
              <a:latin typeface="+mn-lt"/>
              <a:ea typeface="+mn-ea"/>
              <a:cs typeface="+mn-cs"/>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US" sz="1600" dirty="0" err="1" smtClean="0"/>
              <a:t>Korszerű</a:t>
            </a:r>
            <a:r>
              <a:rPr lang="en-US" sz="1600" dirty="0" smtClean="0"/>
              <a:t> </a:t>
            </a:r>
            <a:r>
              <a:rPr lang="en-US" sz="1600" dirty="0" err="1" smtClean="0"/>
              <a:t>orvos-szakértői</a:t>
            </a:r>
            <a:r>
              <a:rPr lang="en-US" sz="1600" dirty="0" smtClean="0"/>
              <a:t> </a:t>
            </a:r>
            <a:r>
              <a:rPr lang="en-US" sz="1600" dirty="0" err="1" smtClean="0"/>
              <a:t>intézmény</a:t>
            </a:r>
            <a:r>
              <a:rPr lang="hu-HU" sz="1600" baseline="0" dirty="0" smtClean="0"/>
              <a:t> -&gt; </a:t>
            </a:r>
            <a:r>
              <a:rPr lang="hu-HU" sz="1200" b="0" i="0" kern="1200" dirty="0" smtClean="0">
                <a:solidFill>
                  <a:schemeClr val="tx1"/>
                </a:solidFill>
                <a:latin typeface="+mn-lt"/>
                <a:ea typeface="+mn-ea"/>
                <a:cs typeface="+mn-cs"/>
              </a:rPr>
              <a:t>Modern </a:t>
            </a:r>
            <a:r>
              <a:rPr lang="hu-HU" sz="1200" b="0" i="0" kern="1200" dirty="0" err="1" smtClean="0">
                <a:solidFill>
                  <a:schemeClr val="tx1"/>
                </a:solidFill>
                <a:latin typeface="+mn-lt"/>
                <a:ea typeface="+mn-ea"/>
                <a:cs typeface="+mn-cs"/>
              </a:rPr>
              <a:t>medical-expert</a:t>
            </a:r>
            <a:r>
              <a:rPr lang="hu-HU" sz="1200" b="0" i="0" kern="1200" dirty="0" smtClean="0">
                <a:solidFill>
                  <a:schemeClr val="tx1"/>
                </a:solidFill>
                <a:latin typeface="+mn-lt"/>
                <a:ea typeface="+mn-ea"/>
                <a:cs typeface="+mn-cs"/>
              </a:rPr>
              <a:t> </a:t>
            </a:r>
            <a:r>
              <a:rPr lang="hu-HU" sz="1200" b="0" i="0" kern="1200" dirty="0" err="1" smtClean="0">
                <a:solidFill>
                  <a:schemeClr val="tx1"/>
                </a:solidFill>
                <a:latin typeface="+mn-lt"/>
                <a:ea typeface="+mn-ea"/>
                <a:cs typeface="+mn-cs"/>
              </a:rPr>
              <a:t>institution</a:t>
            </a:r>
            <a:endParaRPr lang="hu-HU" dirty="0"/>
          </a:p>
        </p:txBody>
      </p:sp>
      <p:sp>
        <p:nvSpPr>
          <p:cNvPr id="4" name="Dia számának helye 3"/>
          <p:cNvSpPr>
            <a:spLocks noGrp="1"/>
          </p:cNvSpPr>
          <p:nvPr>
            <p:ph type="sldNum" sz="quarter" idx="10"/>
          </p:nvPr>
        </p:nvSpPr>
        <p:spPr/>
        <p:txBody>
          <a:bodyPr/>
          <a:lstStyle/>
          <a:p>
            <a:pPr>
              <a:defRPr/>
            </a:pPr>
            <a:fld id="{744E619A-0C28-465A-B925-8309B0AA97FC}" type="slidenum">
              <a:rPr lang="hu-HU" smtClean="0"/>
              <a:pPr>
                <a:defRPr/>
              </a:pPr>
              <a:t>2</a:t>
            </a:fld>
            <a:endParaRPr lang="hu-H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ICF=FNO</a:t>
            </a:r>
            <a:endParaRPr lang="hu-HU" dirty="0"/>
          </a:p>
        </p:txBody>
      </p:sp>
      <p:sp>
        <p:nvSpPr>
          <p:cNvPr id="4" name="Dia számának helye 3"/>
          <p:cNvSpPr>
            <a:spLocks noGrp="1"/>
          </p:cNvSpPr>
          <p:nvPr>
            <p:ph type="sldNum" sz="quarter" idx="10"/>
          </p:nvPr>
        </p:nvSpPr>
        <p:spPr/>
        <p:txBody>
          <a:bodyPr/>
          <a:lstStyle/>
          <a:p>
            <a:pPr>
              <a:defRPr/>
            </a:pPr>
            <a:fld id="{744E619A-0C28-465A-B925-8309B0AA97FC}" type="slidenum">
              <a:rPr lang="hu-HU" smtClean="0"/>
              <a:pPr>
                <a:defRPr/>
              </a:pPr>
              <a:t>3</a:t>
            </a:fld>
            <a:endParaRPr lang="hu-H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Első pont valahogy így lenne szerintem:</a:t>
            </a:r>
            <a:r>
              <a:rPr lang="hu-HU" baseline="0" dirty="0" smtClean="0"/>
              <a:t> </a:t>
            </a:r>
            <a:r>
              <a:rPr lang="en-US" b="0" i="1" baseline="0" dirty="0" smtClean="0"/>
              <a:t>Has Somebody a 60 percent disability or a 40 percent normalcy?</a:t>
            </a:r>
            <a:r>
              <a:rPr lang="hu-HU" b="0" i="1" baseline="0" dirty="0" smtClean="0"/>
              <a:t> </a:t>
            </a:r>
            <a:r>
              <a:rPr lang="hu-HU" baseline="0" dirty="0" smtClean="0"/>
              <a:t>(ha az egészséges állapottal írjuk  a mondatot)</a:t>
            </a:r>
          </a:p>
        </p:txBody>
      </p:sp>
      <p:sp>
        <p:nvSpPr>
          <p:cNvPr id="4" name="Dia számának helye 3"/>
          <p:cNvSpPr>
            <a:spLocks noGrp="1"/>
          </p:cNvSpPr>
          <p:nvPr>
            <p:ph type="sldNum" sz="quarter" idx="10"/>
          </p:nvPr>
        </p:nvSpPr>
        <p:spPr/>
        <p:txBody>
          <a:bodyPr/>
          <a:lstStyle/>
          <a:p>
            <a:pPr>
              <a:defRPr/>
            </a:pPr>
            <a:fld id="{744E619A-0C28-465A-B925-8309B0AA97FC}" type="slidenum">
              <a:rPr lang="hu-HU" smtClean="0"/>
              <a:pPr>
                <a:defRPr/>
              </a:pPr>
              <a:t>4</a:t>
            </a:fld>
            <a:endParaRPr lang="hu-H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pPr>
              <a:defRPr/>
            </a:pPr>
            <a:fld id="{744E619A-0C28-465A-B925-8309B0AA97FC}" type="slidenum">
              <a:rPr lang="hu-HU" smtClean="0"/>
              <a:pPr>
                <a:defRPr/>
              </a:pPr>
              <a:t>5</a:t>
            </a:fld>
            <a:endParaRPr lang="hu-H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fordítani</a:t>
            </a:r>
            <a:endParaRPr lang="hu-HU" dirty="0"/>
          </a:p>
        </p:txBody>
      </p:sp>
      <p:sp>
        <p:nvSpPr>
          <p:cNvPr id="4" name="Dia számának helye 3"/>
          <p:cNvSpPr>
            <a:spLocks noGrp="1"/>
          </p:cNvSpPr>
          <p:nvPr>
            <p:ph type="sldNum" sz="quarter" idx="10"/>
          </p:nvPr>
        </p:nvSpPr>
        <p:spPr/>
        <p:txBody>
          <a:bodyPr/>
          <a:lstStyle/>
          <a:p>
            <a:pPr>
              <a:defRPr/>
            </a:pPr>
            <a:fld id="{744E619A-0C28-465A-B925-8309B0AA97FC}" type="slidenum">
              <a:rPr lang="hu-HU" smtClean="0"/>
              <a:pPr>
                <a:defRPr/>
              </a:pPr>
              <a:t>6</a:t>
            </a:fld>
            <a:endParaRPr lang="hu-H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err="1" smtClean="0"/>
              <a:t>Rehabilitable</a:t>
            </a:r>
            <a:endParaRPr lang="hu-HU" dirty="0" smtClean="0"/>
          </a:p>
          <a:p>
            <a:r>
              <a:rPr lang="hu-HU" dirty="0" smtClean="0"/>
              <a:t>ICF=FNO</a:t>
            </a:r>
            <a:endParaRPr lang="hu-HU" dirty="0"/>
          </a:p>
        </p:txBody>
      </p:sp>
      <p:sp>
        <p:nvSpPr>
          <p:cNvPr id="4" name="Dia számának helye 3"/>
          <p:cNvSpPr>
            <a:spLocks noGrp="1"/>
          </p:cNvSpPr>
          <p:nvPr>
            <p:ph type="sldNum" sz="quarter" idx="10"/>
          </p:nvPr>
        </p:nvSpPr>
        <p:spPr/>
        <p:txBody>
          <a:bodyPr/>
          <a:lstStyle/>
          <a:p>
            <a:pPr>
              <a:defRPr/>
            </a:pPr>
            <a:fld id="{744E619A-0C28-465A-B925-8309B0AA97FC}" type="slidenum">
              <a:rPr lang="hu-HU" smtClean="0"/>
              <a:pPr>
                <a:defRPr/>
              </a:pPr>
              <a:t>7</a:t>
            </a:fld>
            <a:endParaRPr lang="hu-H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sym typeface="Wingdings" pitchFamily="2" charset="2"/>
              </a:rPr>
              <a:t></a:t>
            </a:r>
            <a:r>
              <a:rPr lang="hu-HU" dirty="0" smtClean="0"/>
              <a:t>Ez a dia</a:t>
            </a:r>
            <a:r>
              <a:rPr lang="hu-HU" baseline="0" dirty="0" smtClean="0"/>
              <a:t> nem biztos, hogy kell (bár az absztrakt kitér a felmérésekre). Lehet, hogy csak egy mondattal bele lehetne szőni egy másik diába.</a:t>
            </a:r>
            <a:endParaRPr lang="hu-HU" dirty="0"/>
          </a:p>
        </p:txBody>
      </p:sp>
      <p:sp>
        <p:nvSpPr>
          <p:cNvPr id="4" name="Dia számának helye 3"/>
          <p:cNvSpPr>
            <a:spLocks noGrp="1"/>
          </p:cNvSpPr>
          <p:nvPr>
            <p:ph type="sldNum" sz="quarter" idx="10"/>
          </p:nvPr>
        </p:nvSpPr>
        <p:spPr/>
        <p:txBody>
          <a:bodyPr/>
          <a:lstStyle/>
          <a:p>
            <a:pPr>
              <a:defRPr/>
            </a:pPr>
            <a:fld id="{744E619A-0C28-465A-B925-8309B0AA97FC}" type="slidenum">
              <a:rPr lang="hu-HU" smtClean="0"/>
              <a:pPr>
                <a:defRPr/>
              </a:pPr>
              <a:t>8</a:t>
            </a:fld>
            <a:endParaRPr lang="hu-H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a:buFontTx/>
              <a:buChar char="-"/>
            </a:pPr>
            <a:r>
              <a:rPr lang="hu-HU" dirty="0" smtClean="0"/>
              <a:t>Sejk -&gt; Online Segédeszköz</a:t>
            </a:r>
            <a:r>
              <a:rPr lang="hu-HU" baseline="0" dirty="0" smtClean="0"/>
              <a:t> jegyzék -&gt; Online </a:t>
            </a:r>
            <a:r>
              <a:rPr lang="hu-HU" baseline="0" dirty="0" err="1" smtClean="0"/>
              <a:t>C</a:t>
            </a:r>
            <a:r>
              <a:rPr lang="hu-HU" sz="1200" b="0" i="0" u="none" strike="noStrike" kern="1200" dirty="0" err="1" smtClean="0">
                <a:solidFill>
                  <a:schemeClr val="tx1"/>
                </a:solidFill>
                <a:latin typeface="+mn-lt"/>
                <a:ea typeface="+mn-ea"/>
                <a:cs typeface="+mn-cs"/>
              </a:rPr>
              <a:t>atalogue</a:t>
            </a:r>
            <a:r>
              <a:rPr lang="hu-HU" baseline="0" dirty="0" smtClean="0"/>
              <a:t> of </a:t>
            </a:r>
            <a:r>
              <a:rPr lang="hu-HU" sz="1200" b="0" i="0" u="none" strike="noStrike" kern="1200" dirty="0" err="1" smtClean="0">
                <a:solidFill>
                  <a:schemeClr val="tx1"/>
                </a:solidFill>
                <a:latin typeface="+mn-lt"/>
                <a:ea typeface="+mn-ea"/>
                <a:cs typeface="+mn-cs"/>
              </a:rPr>
              <a:t>subventioned</a:t>
            </a:r>
            <a:r>
              <a:rPr lang="hu-HU" baseline="0" dirty="0" smtClean="0"/>
              <a:t> AT </a:t>
            </a:r>
            <a:r>
              <a:rPr lang="hu-HU" baseline="0" dirty="0" err="1" smtClean="0"/>
              <a:t>tools</a:t>
            </a:r>
            <a:r>
              <a:rPr lang="hu-HU" baseline="0" dirty="0" smtClean="0"/>
              <a:t> -&gt; OCSATT (saját fordítás)</a:t>
            </a:r>
          </a:p>
          <a:p>
            <a:pPr>
              <a:buFontTx/>
              <a:buChar char="-"/>
            </a:pPr>
            <a:r>
              <a:rPr lang="hu-HU" baseline="0" dirty="0" smtClean="0"/>
              <a:t>OEP -&gt; Országos Egészségbiztosítási Pénztár -&gt; </a:t>
            </a:r>
            <a:r>
              <a:rPr lang="en-US" baseline="0" dirty="0" smtClean="0"/>
              <a:t>National Health Insurance Fund Administration</a:t>
            </a:r>
            <a:r>
              <a:rPr lang="hu-HU" baseline="0" dirty="0" smtClean="0"/>
              <a:t> -&gt; NHIFA (ez hivatalosan így van!)</a:t>
            </a:r>
          </a:p>
          <a:p>
            <a:pPr>
              <a:buFontTx/>
              <a:buChar char="-"/>
            </a:pPr>
            <a:r>
              <a:rPr lang="hu-HU" baseline="0" dirty="0" smtClean="0"/>
              <a:t>OEP-SEJK -&gt; NHIFA - OCSATT</a:t>
            </a:r>
          </a:p>
        </p:txBody>
      </p:sp>
      <p:sp>
        <p:nvSpPr>
          <p:cNvPr id="4" name="Dia számának helye 3"/>
          <p:cNvSpPr>
            <a:spLocks noGrp="1"/>
          </p:cNvSpPr>
          <p:nvPr>
            <p:ph type="sldNum" sz="quarter" idx="10"/>
          </p:nvPr>
        </p:nvSpPr>
        <p:spPr/>
        <p:txBody>
          <a:bodyPr/>
          <a:lstStyle/>
          <a:p>
            <a:pPr>
              <a:defRPr/>
            </a:pPr>
            <a:fld id="{744E619A-0C28-465A-B925-8309B0AA97FC}" type="slidenum">
              <a:rPr lang="hu-HU" smtClean="0"/>
              <a:pPr>
                <a:defRPr/>
              </a:pPr>
              <a:t>9</a:t>
            </a:fld>
            <a:endParaRPr lang="hu-H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8" name="Cím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solidFill>
                  <a:schemeClr val="tx1">
                    <a:lumMod val="85000"/>
                  </a:schemeClr>
                </a:solidFill>
                <a:effectLst>
                  <a:outerShdw blurRad="127000" dist="200000" dir="2700000" algn="tl" rotWithShape="0">
                    <a:srgbClr val="000000">
                      <a:alpha val="30000"/>
                    </a:srgbClr>
                  </a:outerShdw>
                </a:effectLst>
              </a:defRPr>
            </a:lvl1pPr>
          </a:lstStyle>
          <a:p>
            <a:r>
              <a:rPr lang="hu-HU" dirty="0" smtClean="0"/>
              <a:t>Mintacím szerkesztése</a:t>
            </a:r>
            <a:endParaRPr lang="en-US" dirty="0"/>
          </a:p>
        </p:txBody>
      </p:sp>
      <p:sp>
        <p:nvSpPr>
          <p:cNvPr id="9" name="Alcím 8"/>
          <p:cNvSpPr>
            <a:spLocks noGrp="1"/>
          </p:cNvSpPr>
          <p:nvPr>
            <p:ph type="subTitle" idx="1"/>
          </p:nvPr>
        </p:nvSpPr>
        <p:spPr>
          <a:xfrm>
            <a:off x="1371600" y="3331698"/>
            <a:ext cx="6400800" cy="1752600"/>
          </a:xfrm>
        </p:spPr>
        <p:txBody>
          <a:bodyPr/>
          <a:lstStyle>
            <a:lvl1pPr marL="0" indent="0" algn="ctr">
              <a:buNone/>
              <a:defRPr>
                <a:solidFill>
                  <a:schemeClr val="tx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hu-HU" smtClean="0"/>
              <a:t>Alcím mintájának szerkesztése</a:t>
            </a:r>
            <a:endParaRPr lang="en-US"/>
          </a:p>
        </p:txBody>
      </p:sp>
      <p:sp>
        <p:nvSpPr>
          <p:cNvPr id="4" name="Dátum helye 13"/>
          <p:cNvSpPr>
            <a:spLocks noGrp="1"/>
          </p:cNvSpPr>
          <p:nvPr>
            <p:ph type="dt" sz="half" idx="10"/>
          </p:nvPr>
        </p:nvSpPr>
        <p:spPr/>
        <p:txBody>
          <a:bodyPr/>
          <a:lstStyle>
            <a:lvl1pPr>
              <a:defRPr/>
            </a:lvl1pPr>
          </a:lstStyle>
          <a:p>
            <a:pPr>
              <a:defRPr/>
            </a:pPr>
            <a:fld id="{6A2047D7-9279-4EB6-8F8F-42C7609A03B9}" type="datetime1">
              <a:rPr lang="hu-HU"/>
              <a:pPr>
                <a:defRPr/>
              </a:pPr>
              <a:t>2012.05.20.</a:t>
            </a:fld>
            <a:endParaRPr lang="hu-HU"/>
          </a:p>
        </p:txBody>
      </p:sp>
      <p:sp>
        <p:nvSpPr>
          <p:cNvPr id="5" name="Élőláb helye 2"/>
          <p:cNvSpPr>
            <a:spLocks noGrp="1"/>
          </p:cNvSpPr>
          <p:nvPr>
            <p:ph type="ftr" sz="quarter" idx="11"/>
          </p:nvPr>
        </p:nvSpPr>
        <p:spPr/>
        <p:txBody>
          <a:bodyPr/>
          <a:lstStyle>
            <a:lvl1pPr>
              <a:defRPr/>
            </a:lvl1pPr>
          </a:lstStyle>
          <a:p>
            <a:pPr>
              <a:defRPr/>
            </a:pPr>
            <a:endParaRPr lang="hu-HU"/>
          </a:p>
        </p:txBody>
      </p:sp>
      <p:sp>
        <p:nvSpPr>
          <p:cNvPr id="6" name="Dia számának helye 22"/>
          <p:cNvSpPr>
            <a:spLocks noGrp="1"/>
          </p:cNvSpPr>
          <p:nvPr>
            <p:ph type="sldNum" sz="quarter" idx="12"/>
          </p:nvPr>
        </p:nvSpPr>
        <p:spPr/>
        <p:txBody>
          <a:bodyPr/>
          <a:lstStyle>
            <a:lvl1pPr>
              <a:defRPr/>
            </a:lvl1pPr>
          </a:lstStyle>
          <a:p>
            <a:pPr>
              <a:defRPr/>
            </a:pPr>
            <a:fld id="{59553E51-706E-4FF3-BA7C-F495ABEC70B9}" type="slidenum">
              <a:rPr lang="hu-HU"/>
              <a:pPr>
                <a:defRPr/>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US"/>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13"/>
          <p:cNvSpPr>
            <a:spLocks noGrp="1"/>
          </p:cNvSpPr>
          <p:nvPr>
            <p:ph type="dt" sz="half" idx="10"/>
          </p:nvPr>
        </p:nvSpPr>
        <p:spPr/>
        <p:txBody>
          <a:bodyPr/>
          <a:lstStyle>
            <a:lvl1pPr>
              <a:defRPr/>
            </a:lvl1pPr>
          </a:lstStyle>
          <a:p>
            <a:pPr>
              <a:defRPr/>
            </a:pPr>
            <a:fld id="{D38B20A5-81BE-4BCA-8F54-BED38542C908}" type="datetime1">
              <a:rPr lang="hu-HU"/>
              <a:pPr>
                <a:defRPr/>
              </a:pPr>
              <a:t>2012.05.20.</a:t>
            </a:fld>
            <a:endParaRPr lang="hu-HU"/>
          </a:p>
        </p:txBody>
      </p:sp>
      <p:sp>
        <p:nvSpPr>
          <p:cNvPr id="5" name="Élőláb helye 2"/>
          <p:cNvSpPr>
            <a:spLocks noGrp="1"/>
          </p:cNvSpPr>
          <p:nvPr>
            <p:ph type="ftr" sz="quarter" idx="11"/>
          </p:nvPr>
        </p:nvSpPr>
        <p:spPr/>
        <p:txBody>
          <a:bodyPr/>
          <a:lstStyle>
            <a:lvl1pPr>
              <a:defRPr/>
            </a:lvl1pPr>
          </a:lstStyle>
          <a:p>
            <a:pPr>
              <a:defRPr/>
            </a:pPr>
            <a:endParaRPr lang="hu-HU"/>
          </a:p>
        </p:txBody>
      </p:sp>
      <p:sp>
        <p:nvSpPr>
          <p:cNvPr id="6" name="Dia számának helye 22"/>
          <p:cNvSpPr>
            <a:spLocks noGrp="1"/>
          </p:cNvSpPr>
          <p:nvPr>
            <p:ph type="sldNum" sz="quarter" idx="12"/>
          </p:nvPr>
        </p:nvSpPr>
        <p:spPr/>
        <p:txBody>
          <a:bodyPr/>
          <a:lstStyle>
            <a:lvl1pPr>
              <a:defRPr/>
            </a:lvl1pPr>
          </a:lstStyle>
          <a:p>
            <a:pPr>
              <a:defRPr/>
            </a:pPr>
            <a:fld id="{3B6E2A70-335C-4B08-8722-5BD23BF2CF74}" type="slidenum">
              <a:rPr lang="hu-HU"/>
              <a:pPr>
                <a:defRPr/>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en-US"/>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13"/>
          <p:cNvSpPr>
            <a:spLocks noGrp="1"/>
          </p:cNvSpPr>
          <p:nvPr>
            <p:ph type="dt" sz="half" idx="10"/>
          </p:nvPr>
        </p:nvSpPr>
        <p:spPr/>
        <p:txBody>
          <a:bodyPr/>
          <a:lstStyle>
            <a:lvl1pPr>
              <a:defRPr/>
            </a:lvl1pPr>
          </a:lstStyle>
          <a:p>
            <a:pPr>
              <a:defRPr/>
            </a:pPr>
            <a:fld id="{011932E7-7A71-4B60-922D-824FB0462450}" type="datetime1">
              <a:rPr lang="hu-HU"/>
              <a:pPr>
                <a:defRPr/>
              </a:pPr>
              <a:t>2012.05.20.</a:t>
            </a:fld>
            <a:endParaRPr lang="hu-HU"/>
          </a:p>
        </p:txBody>
      </p:sp>
      <p:sp>
        <p:nvSpPr>
          <p:cNvPr id="5" name="Élőláb helye 2"/>
          <p:cNvSpPr>
            <a:spLocks noGrp="1"/>
          </p:cNvSpPr>
          <p:nvPr>
            <p:ph type="ftr" sz="quarter" idx="11"/>
          </p:nvPr>
        </p:nvSpPr>
        <p:spPr/>
        <p:txBody>
          <a:bodyPr/>
          <a:lstStyle>
            <a:lvl1pPr>
              <a:defRPr/>
            </a:lvl1pPr>
          </a:lstStyle>
          <a:p>
            <a:pPr>
              <a:defRPr/>
            </a:pPr>
            <a:endParaRPr lang="hu-HU"/>
          </a:p>
        </p:txBody>
      </p:sp>
      <p:sp>
        <p:nvSpPr>
          <p:cNvPr id="6" name="Dia számának helye 22"/>
          <p:cNvSpPr>
            <a:spLocks noGrp="1"/>
          </p:cNvSpPr>
          <p:nvPr>
            <p:ph type="sldNum" sz="quarter" idx="12"/>
          </p:nvPr>
        </p:nvSpPr>
        <p:spPr/>
        <p:txBody>
          <a:bodyPr/>
          <a:lstStyle>
            <a:lvl1pPr>
              <a:defRPr/>
            </a:lvl1pPr>
          </a:lstStyle>
          <a:p>
            <a:pPr>
              <a:defRPr/>
            </a:pPr>
            <a:fld id="{AFD5C3CC-5901-4870-9D26-04E95B8BCAD4}" type="slidenum">
              <a:rPr lang="hu-HU"/>
              <a:pPr>
                <a:defRPr/>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US"/>
          </a:p>
        </p:txBody>
      </p:sp>
      <p:sp>
        <p:nvSpPr>
          <p:cNvPr id="3" name="Tartalom helye 2"/>
          <p:cNvSpPr>
            <a:spLocks noGrp="1"/>
          </p:cNvSpPr>
          <p:nvPr>
            <p:ph idx="1"/>
          </p:nvPr>
        </p:nvSpPr>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en-US" dirty="0"/>
          </a:p>
        </p:txBody>
      </p:sp>
      <p:sp>
        <p:nvSpPr>
          <p:cNvPr id="4" name="Dátum helye 13"/>
          <p:cNvSpPr>
            <a:spLocks noGrp="1"/>
          </p:cNvSpPr>
          <p:nvPr>
            <p:ph type="dt" sz="half" idx="10"/>
          </p:nvPr>
        </p:nvSpPr>
        <p:spPr/>
        <p:txBody>
          <a:bodyPr/>
          <a:lstStyle>
            <a:lvl1pPr>
              <a:defRPr/>
            </a:lvl1pPr>
          </a:lstStyle>
          <a:p>
            <a:pPr>
              <a:defRPr/>
            </a:pPr>
            <a:fld id="{6E701CF9-854F-49B3-A694-64AFFFB91DA7}" type="datetime1">
              <a:rPr lang="hu-HU"/>
              <a:pPr>
                <a:defRPr/>
              </a:pPr>
              <a:t>2012.05.20.</a:t>
            </a:fld>
            <a:endParaRPr lang="hu-HU"/>
          </a:p>
        </p:txBody>
      </p:sp>
      <p:sp>
        <p:nvSpPr>
          <p:cNvPr id="5" name="Élőláb helye 2"/>
          <p:cNvSpPr>
            <a:spLocks noGrp="1"/>
          </p:cNvSpPr>
          <p:nvPr>
            <p:ph type="ftr" sz="quarter" idx="11"/>
          </p:nvPr>
        </p:nvSpPr>
        <p:spPr/>
        <p:txBody>
          <a:bodyPr/>
          <a:lstStyle>
            <a:lvl1pPr>
              <a:defRPr/>
            </a:lvl1pPr>
          </a:lstStyle>
          <a:p>
            <a:pPr>
              <a:defRPr/>
            </a:pPr>
            <a:endParaRPr lang="hu-HU"/>
          </a:p>
        </p:txBody>
      </p:sp>
      <p:sp>
        <p:nvSpPr>
          <p:cNvPr id="6" name="Dia számának helye 22"/>
          <p:cNvSpPr>
            <a:spLocks noGrp="1"/>
          </p:cNvSpPr>
          <p:nvPr>
            <p:ph type="sldNum" sz="quarter" idx="12"/>
          </p:nvPr>
        </p:nvSpPr>
        <p:spPr/>
        <p:txBody>
          <a:bodyPr/>
          <a:lstStyle>
            <a:lvl1pPr>
              <a:defRPr/>
            </a:lvl1pPr>
          </a:lstStyle>
          <a:p>
            <a:pPr>
              <a:defRPr/>
            </a:pPr>
            <a:fld id="{20D76599-E5B0-429F-A41B-8C090A21C3F2}" type="slidenum">
              <a:rPr lang="hu-HU"/>
              <a:pPr>
                <a:defRPr/>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tx1">
                    <a:lumMod val="85000"/>
                  </a:schemeClr>
                </a:solidFill>
                <a:effectLst>
                  <a:outerShdw blurRad="114300" dist="101600" dir="2700000" algn="tl" rotWithShape="0">
                    <a:srgbClr val="000000">
                      <a:alpha val="40000"/>
                    </a:srgbClr>
                  </a:outerShdw>
                </a:effectLst>
                <a:latin typeface="+mj-lt"/>
                <a:ea typeface="+mj-ea"/>
                <a:cs typeface="+mj-cs"/>
              </a:defRPr>
            </a:lvl1pPr>
          </a:lstStyle>
          <a:p>
            <a:r>
              <a:rPr lang="hu-HU" dirty="0" smtClean="0"/>
              <a:t>Mintacím szerkesztése</a:t>
            </a:r>
            <a:endParaRPr lang="en-US" dirty="0"/>
          </a:p>
        </p:txBody>
      </p:sp>
      <p:sp>
        <p:nvSpPr>
          <p:cNvPr id="3" name="Szöveg helye 2"/>
          <p:cNvSpPr>
            <a:spLocks noGrp="1"/>
          </p:cNvSpPr>
          <p:nvPr>
            <p:ph type="body" idx="1"/>
          </p:nvPr>
        </p:nvSpPr>
        <p:spPr>
          <a:xfrm>
            <a:off x="1600200" y="2507786"/>
            <a:ext cx="7086600" cy="1509712"/>
          </a:xfrm>
        </p:spPr>
        <p:txBody>
          <a:bodyPr/>
          <a:lstStyle>
            <a:lvl1pPr marL="73152" indent="0" algn="l">
              <a:buNone/>
              <a:defRPr sz="2000">
                <a:solidFill>
                  <a:schemeClr val="tx1"/>
                </a:solidFill>
                <a:latin typeface="+mj-l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hu-HU" smtClean="0"/>
              <a:t>Mintaszöveg szerkesztése</a:t>
            </a:r>
          </a:p>
        </p:txBody>
      </p:sp>
      <p:sp>
        <p:nvSpPr>
          <p:cNvPr id="4" name="Dátum helye 3"/>
          <p:cNvSpPr>
            <a:spLocks noGrp="1"/>
          </p:cNvSpPr>
          <p:nvPr>
            <p:ph type="dt" sz="half" idx="10"/>
          </p:nvPr>
        </p:nvSpPr>
        <p:spPr/>
        <p:txBody>
          <a:bodyPr/>
          <a:lstStyle>
            <a:lvl1pPr>
              <a:defRPr/>
            </a:lvl1pPr>
          </a:lstStyle>
          <a:p>
            <a:pPr>
              <a:defRPr/>
            </a:pPr>
            <a:fld id="{CA688CA7-527D-4D2E-A48A-69C96F1E9837}" type="datetime1">
              <a:rPr lang="hu-HU"/>
              <a:pPr>
                <a:defRPr/>
              </a:pPr>
              <a:t>2012.05.20.</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86210E92-6D49-4FBD-B18A-C69A5D9BC47F}" type="slidenum">
              <a:rPr lang="hu-HU"/>
              <a:pPr>
                <a:defRPr/>
              </a:pPr>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US"/>
          </a:p>
        </p:txBody>
      </p:sp>
      <p:sp>
        <p:nvSpPr>
          <p:cNvPr id="3" name="Tartalom helye 2"/>
          <p:cNvSpPr>
            <a:spLocks noGrp="1"/>
          </p:cNvSpPr>
          <p:nvPr>
            <p:ph sz="half" idx="1"/>
          </p:nvPr>
        </p:nvSpPr>
        <p:spPr>
          <a:xfrm>
            <a:off x="457200" y="1600200"/>
            <a:ext cx="4038600" cy="4525963"/>
          </a:xfrm>
        </p:spPr>
        <p:txBody>
          <a:bodyPr/>
          <a:lstStyle>
            <a:lvl1pPr>
              <a:defRPr sz="2600">
                <a:latin typeface="+mj-lt"/>
              </a:defRPr>
            </a:lvl1pPr>
            <a:lvl2pPr>
              <a:defRPr sz="2400">
                <a:latin typeface="+mj-lt"/>
              </a:defRPr>
            </a:lvl2pPr>
            <a:lvl3pPr>
              <a:defRPr sz="2000">
                <a:latin typeface="+mj-lt"/>
              </a:defRPr>
            </a:lvl3pPr>
            <a:lvl4pPr>
              <a:defRPr sz="1800">
                <a:latin typeface="+mj-lt"/>
              </a:defRPr>
            </a:lvl4pPr>
            <a:lvl5pPr>
              <a:defRPr sz="1800">
                <a:latin typeface="+mj-lt"/>
              </a:defRPr>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Tartalom helye 3"/>
          <p:cNvSpPr>
            <a:spLocks noGrp="1"/>
          </p:cNvSpPr>
          <p:nvPr>
            <p:ph sz="half" idx="2"/>
          </p:nvPr>
        </p:nvSpPr>
        <p:spPr>
          <a:xfrm>
            <a:off x="4648200" y="1600200"/>
            <a:ext cx="4038600" cy="4525963"/>
          </a:xfrm>
        </p:spPr>
        <p:txBody>
          <a:bodyPr/>
          <a:lstStyle>
            <a:lvl1pPr>
              <a:defRPr sz="2600">
                <a:latin typeface="+mj-lt"/>
              </a:defRPr>
            </a:lvl1pPr>
            <a:lvl2pPr>
              <a:defRPr sz="2400">
                <a:latin typeface="+mj-lt"/>
              </a:defRPr>
            </a:lvl2pPr>
            <a:lvl3pPr>
              <a:defRPr sz="2000">
                <a:latin typeface="+mj-lt"/>
              </a:defRPr>
            </a:lvl3pPr>
            <a:lvl4pPr>
              <a:defRPr sz="1800">
                <a:latin typeface="+mj-lt"/>
              </a:defRPr>
            </a:lvl4pPr>
            <a:lvl5pPr>
              <a:defRPr sz="1800">
                <a:latin typeface="+mj-lt"/>
              </a:defRPr>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5" name="Dátum helye 13"/>
          <p:cNvSpPr>
            <a:spLocks noGrp="1"/>
          </p:cNvSpPr>
          <p:nvPr>
            <p:ph type="dt" sz="half" idx="10"/>
          </p:nvPr>
        </p:nvSpPr>
        <p:spPr/>
        <p:txBody>
          <a:bodyPr/>
          <a:lstStyle>
            <a:lvl1pPr>
              <a:defRPr/>
            </a:lvl1pPr>
          </a:lstStyle>
          <a:p>
            <a:pPr>
              <a:defRPr/>
            </a:pPr>
            <a:fld id="{FCA0A326-758A-43C1-A2B1-EBECDD40C08E}" type="datetime1">
              <a:rPr lang="hu-HU"/>
              <a:pPr>
                <a:defRPr/>
              </a:pPr>
              <a:t>2012.05.20.</a:t>
            </a:fld>
            <a:endParaRPr lang="hu-HU"/>
          </a:p>
        </p:txBody>
      </p:sp>
      <p:sp>
        <p:nvSpPr>
          <p:cNvPr id="6" name="Élőláb helye 2"/>
          <p:cNvSpPr>
            <a:spLocks noGrp="1"/>
          </p:cNvSpPr>
          <p:nvPr>
            <p:ph type="ftr" sz="quarter" idx="11"/>
          </p:nvPr>
        </p:nvSpPr>
        <p:spPr/>
        <p:txBody>
          <a:bodyPr/>
          <a:lstStyle>
            <a:lvl1pPr>
              <a:defRPr/>
            </a:lvl1pPr>
          </a:lstStyle>
          <a:p>
            <a:pPr>
              <a:defRPr/>
            </a:pPr>
            <a:endParaRPr lang="hu-HU"/>
          </a:p>
        </p:txBody>
      </p:sp>
      <p:sp>
        <p:nvSpPr>
          <p:cNvPr id="7" name="Dia számának helye 22"/>
          <p:cNvSpPr>
            <a:spLocks noGrp="1"/>
          </p:cNvSpPr>
          <p:nvPr>
            <p:ph type="sldNum" sz="quarter" idx="12"/>
          </p:nvPr>
        </p:nvSpPr>
        <p:spPr/>
        <p:txBody>
          <a:bodyPr/>
          <a:lstStyle>
            <a:lvl1pPr>
              <a:defRPr/>
            </a:lvl1pPr>
          </a:lstStyle>
          <a:p>
            <a:pPr>
              <a:defRPr/>
            </a:pPr>
            <a:fld id="{0FEE6D24-A17F-4CB4-AF85-415292D9C732}" type="slidenum">
              <a:rPr lang="hu-HU"/>
              <a:pPr>
                <a:defRPr/>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8229600" cy="1143000"/>
          </a:xfrm>
        </p:spPr>
        <p:txBody>
          <a:bodyPr/>
          <a:lstStyle>
            <a:lvl1pPr>
              <a:defRPr/>
            </a:lvl1pPr>
          </a:lstStyle>
          <a:p>
            <a:r>
              <a:rPr lang="hu-HU" smtClean="0"/>
              <a:t>Mintacím szerkesztése</a:t>
            </a:r>
            <a:endParaRPr lang="en-US"/>
          </a:p>
        </p:txBody>
      </p:sp>
      <p:sp>
        <p:nvSpPr>
          <p:cNvPr id="3" name="Szöveg hely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latin typeface="+mj-lt"/>
              </a:defRPr>
            </a:lvl1pPr>
            <a:lvl2pPr>
              <a:buNone/>
              <a:defRPr sz="2000" b="1"/>
            </a:lvl2pPr>
            <a:lvl3pPr>
              <a:buNone/>
              <a:defRPr sz="1800" b="1"/>
            </a:lvl3pPr>
            <a:lvl4pPr>
              <a:buNone/>
              <a:defRPr sz="1600" b="1"/>
            </a:lvl4pPr>
            <a:lvl5pPr>
              <a:buNone/>
              <a:defRPr sz="1600" b="1"/>
            </a:lvl5pPr>
          </a:lstStyle>
          <a:p>
            <a:pPr lvl="0"/>
            <a:r>
              <a:rPr lang="hu-HU" dirty="0" smtClean="0"/>
              <a:t>Mintaszöveg szerkesztése</a:t>
            </a:r>
          </a:p>
        </p:txBody>
      </p:sp>
      <p:sp>
        <p:nvSpPr>
          <p:cNvPr id="4" name="Szöveg hely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latin typeface="+mj-lt"/>
              </a:defRPr>
            </a:lvl1pPr>
            <a:lvl2pPr>
              <a:buNone/>
              <a:defRPr sz="2000" b="1"/>
            </a:lvl2pPr>
            <a:lvl3pPr>
              <a:buNone/>
              <a:defRPr sz="1800" b="1"/>
            </a:lvl3pPr>
            <a:lvl4pPr>
              <a:buNone/>
              <a:defRPr sz="1600" b="1"/>
            </a:lvl4pPr>
            <a:lvl5pPr>
              <a:buNone/>
              <a:defRPr sz="1600" b="1"/>
            </a:lvl5pPr>
          </a:lstStyle>
          <a:p>
            <a:pPr lvl="0"/>
            <a:r>
              <a:rPr lang="hu-HU" smtClean="0"/>
              <a:t>Mintaszöveg szerkesztése</a:t>
            </a:r>
          </a:p>
        </p:txBody>
      </p:sp>
      <p:sp>
        <p:nvSpPr>
          <p:cNvPr id="5" name="Tartalom helye 4"/>
          <p:cNvSpPr>
            <a:spLocks noGrp="1"/>
          </p:cNvSpPr>
          <p:nvPr>
            <p:ph sz="quarter" idx="2"/>
          </p:nvPr>
        </p:nvSpPr>
        <p:spPr>
          <a:xfrm>
            <a:off x="457200" y="2362200"/>
            <a:ext cx="4040188" cy="3763963"/>
          </a:xfrm>
        </p:spPr>
        <p:txBody>
          <a:bodyPr/>
          <a:lstStyle>
            <a:lvl1pPr>
              <a:defRPr sz="24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6" name="Tartalom helye 5"/>
          <p:cNvSpPr>
            <a:spLocks noGrp="1"/>
          </p:cNvSpPr>
          <p:nvPr>
            <p:ph sz="quarter" idx="4"/>
          </p:nvPr>
        </p:nvSpPr>
        <p:spPr>
          <a:xfrm>
            <a:off x="4645025" y="2362200"/>
            <a:ext cx="4041775" cy="3763963"/>
          </a:xfrm>
        </p:spPr>
        <p:txBody>
          <a:bodyPr/>
          <a:lstStyle>
            <a:lvl1pPr>
              <a:defRPr sz="24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7" name="Dátum helye 13"/>
          <p:cNvSpPr>
            <a:spLocks noGrp="1"/>
          </p:cNvSpPr>
          <p:nvPr>
            <p:ph type="dt" sz="half" idx="10"/>
          </p:nvPr>
        </p:nvSpPr>
        <p:spPr/>
        <p:txBody>
          <a:bodyPr/>
          <a:lstStyle>
            <a:lvl1pPr>
              <a:defRPr/>
            </a:lvl1pPr>
          </a:lstStyle>
          <a:p>
            <a:pPr>
              <a:defRPr/>
            </a:pPr>
            <a:fld id="{CD4E5923-9BB6-4CB3-A3FB-DB2F3C855004}" type="datetime1">
              <a:rPr lang="hu-HU"/>
              <a:pPr>
                <a:defRPr/>
              </a:pPr>
              <a:t>2012.05.20.</a:t>
            </a:fld>
            <a:endParaRPr lang="hu-HU"/>
          </a:p>
        </p:txBody>
      </p:sp>
      <p:sp>
        <p:nvSpPr>
          <p:cNvPr id="8" name="Élőláb helye 2"/>
          <p:cNvSpPr>
            <a:spLocks noGrp="1"/>
          </p:cNvSpPr>
          <p:nvPr>
            <p:ph type="ftr" sz="quarter" idx="11"/>
          </p:nvPr>
        </p:nvSpPr>
        <p:spPr/>
        <p:txBody>
          <a:bodyPr/>
          <a:lstStyle>
            <a:lvl1pPr>
              <a:defRPr/>
            </a:lvl1pPr>
          </a:lstStyle>
          <a:p>
            <a:pPr>
              <a:defRPr/>
            </a:pPr>
            <a:endParaRPr lang="hu-HU"/>
          </a:p>
        </p:txBody>
      </p:sp>
      <p:sp>
        <p:nvSpPr>
          <p:cNvPr id="9" name="Dia számának helye 22"/>
          <p:cNvSpPr>
            <a:spLocks noGrp="1"/>
          </p:cNvSpPr>
          <p:nvPr>
            <p:ph type="sldNum" sz="quarter" idx="12"/>
          </p:nvPr>
        </p:nvSpPr>
        <p:spPr/>
        <p:txBody>
          <a:bodyPr/>
          <a:lstStyle>
            <a:lvl1pPr>
              <a:defRPr/>
            </a:lvl1pPr>
          </a:lstStyle>
          <a:p>
            <a:pPr>
              <a:defRPr/>
            </a:pPr>
            <a:fld id="{195E9D41-2AFD-423E-9C4E-2B32D6AF6632}" type="slidenum">
              <a:rPr lang="hu-HU"/>
              <a:pPr>
                <a:defRPr/>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Mintacím szerkesztése</a:t>
            </a:r>
            <a:endParaRPr lang="en-US" dirty="0"/>
          </a:p>
        </p:txBody>
      </p:sp>
      <p:sp>
        <p:nvSpPr>
          <p:cNvPr id="3" name="Dátum helye 13"/>
          <p:cNvSpPr>
            <a:spLocks noGrp="1"/>
          </p:cNvSpPr>
          <p:nvPr>
            <p:ph type="dt" sz="half" idx="10"/>
          </p:nvPr>
        </p:nvSpPr>
        <p:spPr/>
        <p:txBody>
          <a:bodyPr/>
          <a:lstStyle>
            <a:lvl1pPr>
              <a:defRPr/>
            </a:lvl1pPr>
          </a:lstStyle>
          <a:p>
            <a:pPr>
              <a:defRPr/>
            </a:pPr>
            <a:fld id="{8506B9F7-62FD-4A7C-87CA-A9173C5AC394}" type="datetime1">
              <a:rPr lang="hu-HU"/>
              <a:pPr>
                <a:defRPr/>
              </a:pPr>
              <a:t>2012.05.20.</a:t>
            </a:fld>
            <a:endParaRPr lang="hu-HU"/>
          </a:p>
        </p:txBody>
      </p:sp>
      <p:sp>
        <p:nvSpPr>
          <p:cNvPr id="4" name="Élőláb helye 2"/>
          <p:cNvSpPr>
            <a:spLocks noGrp="1"/>
          </p:cNvSpPr>
          <p:nvPr>
            <p:ph type="ftr" sz="quarter" idx="11"/>
          </p:nvPr>
        </p:nvSpPr>
        <p:spPr/>
        <p:txBody>
          <a:bodyPr/>
          <a:lstStyle>
            <a:lvl1pPr>
              <a:defRPr/>
            </a:lvl1pPr>
          </a:lstStyle>
          <a:p>
            <a:pPr>
              <a:defRPr/>
            </a:pPr>
            <a:endParaRPr lang="hu-HU"/>
          </a:p>
        </p:txBody>
      </p:sp>
      <p:sp>
        <p:nvSpPr>
          <p:cNvPr id="5" name="Dia számának helye 22"/>
          <p:cNvSpPr>
            <a:spLocks noGrp="1"/>
          </p:cNvSpPr>
          <p:nvPr>
            <p:ph type="sldNum" sz="quarter" idx="12"/>
          </p:nvPr>
        </p:nvSpPr>
        <p:spPr/>
        <p:txBody>
          <a:bodyPr/>
          <a:lstStyle>
            <a:lvl1pPr>
              <a:defRPr/>
            </a:lvl1pPr>
          </a:lstStyle>
          <a:p>
            <a:pPr>
              <a:defRPr/>
            </a:pPr>
            <a:fld id="{F803803F-9014-4C52-AD98-5269550E2C7B}" type="slidenum">
              <a:rPr lang="hu-HU"/>
              <a:pPr>
                <a:defRPr/>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3"/>
          <p:cNvSpPr>
            <a:spLocks noGrp="1"/>
          </p:cNvSpPr>
          <p:nvPr>
            <p:ph type="dt" sz="half" idx="10"/>
          </p:nvPr>
        </p:nvSpPr>
        <p:spPr/>
        <p:txBody>
          <a:bodyPr/>
          <a:lstStyle>
            <a:lvl1pPr>
              <a:defRPr/>
            </a:lvl1pPr>
          </a:lstStyle>
          <a:p>
            <a:pPr>
              <a:defRPr/>
            </a:pPr>
            <a:fld id="{81487771-F4F8-4F1B-A405-130F0C73DA42}" type="datetime1">
              <a:rPr lang="hu-HU"/>
              <a:pPr>
                <a:defRPr/>
              </a:pPr>
              <a:t>2012.05.20.</a:t>
            </a:fld>
            <a:endParaRPr lang="hu-HU"/>
          </a:p>
        </p:txBody>
      </p:sp>
      <p:sp>
        <p:nvSpPr>
          <p:cNvPr id="3" name="Élőláb helye 2"/>
          <p:cNvSpPr>
            <a:spLocks noGrp="1"/>
          </p:cNvSpPr>
          <p:nvPr>
            <p:ph type="ftr" sz="quarter" idx="11"/>
          </p:nvPr>
        </p:nvSpPr>
        <p:spPr/>
        <p:txBody>
          <a:bodyPr/>
          <a:lstStyle>
            <a:lvl1pPr>
              <a:defRPr/>
            </a:lvl1pPr>
          </a:lstStyle>
          <a:p>
            <a:pPr>
              <a:defRPr/>
            </a:pPr>
            <a:endParaRPr lang="hu-HU"/>
          </a:p>
        </p:txBody>
      </p:sp>
      <p:sp>
        <p:nvSpPr>
          <p:cNvPr id="4" name="Dia számának helye 22"/>
          <p:cNvSpPr>
            <a:spLocks noGrp="1"/>
          </p:cNvSpPr>
          <p:nvPr>
            <p:ph type="sldNum" sz="quarter" idx="12"/>
          </p:nvPr>
        </p:nvSpPr>
        <p:spPr/>
        <p:txBody>
          <a:bodyPr/>
          <a:lstStyle>
            <a:lvl1pPr>
              <a:defRPr/>
            </a:lvl1pPr>
          </a:lstStyle>
          <a:p>
            <a:pPr>
              <a:defRPr/>
            </a:pPr>
            <a:fld id="{D7D0D73F-992D-4B1E-B673-E8E042AFB50A}" type="slidenum">
              <a:rPr lang="hu-HU"/>
              <a:pPr>
                <a:defRPr/>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noAutofit/>
            <a:sp3d prstMaterial="softEdge"/>
          </a:bodyPr>
          <a:lstStyle>
            <a:lvl1pPr algn="l" rtl="0" eaLnBrk="0" fontAlgn="base" hangingPunct="0">
              <a:spcBef>
                <a:spcPct val="0"/>
              </a:spcBef>
              <a:spcAft>
                <a:spcPct val="0"/>
              </a:spcAft>
              <a:buNone/>
              <a:defRPr lang="en-US" sz="2800" b="1" kern="1200" dirty="0">
                <a:ln w="6350">
                  <a:noFill/>
                </a:ln>
                <a:solidFill>
                  <a:schemeClr val="tx1">
                    <a:lumMod val="95000"/>
                  </a:schemeClr>
                </a:solidFill>
                <a:effectLst>
                  <a:outerShdw blurRad="114300" dist="101600" dir="2700000" algn="tl" rotWithShape="0">
                    <a:srgbClr val="000000">
                      <a:alpha val="40000"/>
                    </a:srgbClr>
                  </a:outerShdw>
                </a:effectLst>
                <a:latin typeface="+mj-lt"/>
                <a:ea typeface="+mj-ea"/>
                <a:cs typeface="+mj-cs"/>
              </a:defRPr>
            </a:lvl1pPr>
          </a:lstStyle>
          <a:p>
            <a:r>
              <a:rPr lang="hu-HU" dirty="0" smtClean="0"/>
              <a:t>Mintacím szerkesztése</a:t>
            </a:r>
            <a:endParaRPr lang="en-US" dirty="0"/>
          </a:p>
        </p:txBody>
      </p:sp>
      <p:sp>
        <p:nvSpPr>
          <p:cNvPr id="3" name="Szöveg helye 2"/>
          <p:cNvSpPr>
            <a:spLocks noGrp="1"/>
          </p:cNvSpPr>
          <p:nvPr>
            <p:ph type="body" idx="2"/>
          </p:nvPr>
        </p:nvSpPr>
        <p:spPr>
          <a:xfrm>
            <a:off x="457200" y="1524000"/>
            <a:ext cx="3008313" cy="4602163"/>
          </a:xfrm>
        </p:spPr>
        <p:txBody>
          <a:bodyPr/>
          <a:lstStyle>
            <a:lvl1pPr marL="0" indent="0">
              <a:buNone/>
              <a:defRPr sz="1400">
                <a:latin typeface="+mj-lt"/>
              </a:defRPr>
            </a:lvl1pPr>
            <a:lvl2pPr>
              <a:buNone/>
              <a:defRPr sz="1200"/>
            </a:lvl2pPr>
            <a:lvl3pPr>
              <a:buNone/>
              <a:defRPr sz="1000"/>
            </a:lvl3pPr>
            <a:lvl4pPr>
              <a:buNone/>
              <a:defRPr sz="900"/>
            </a:lvl4pPr>
            <a:lvl5pPr>
              <a:buNone/>
              <a:defRPr sz="900"/>
            </a:lvl5pPr>
          </a:lstStyle>
          <a:p>
            <a:pPr lvl="0"/>
            <a:r>
              <a:rPr lang="hu-HU" dirty="0" smtClean="0"/>
              <a:t>Mintaszöveg szerkesztése</a:t>
            </a:r>
          </a:p>
        </p:txBody>
      </p:sp>
      <p:sp>
        <p:nvSpPr>
          <p:cNvPr id="4" name="Tartalom helye 3"/>
          <p:cNvSpPr>
            <a:spLocks noGrp="1"/>
          </p:cNvSpPr>
          <p:nvPr>
            <p:ph sz="half" idx="1"/>
          </p:nvPr>
        </p:nvSpPr>
        <p:spPr>
          <a:xfrm>
            <a:off x="3575050" y="273050"/>
            <a:ext cx="5111750" cy="5853113"/>
          </a:xfrm>
        </p:spPr>
        <p:txBody>
          <a:bodyPr/>
          <a:lstStyle>
            <a:lvl1pPr>
              <a:defRPr sz="2600">
                <a:latin typeface="+mj-lt"/>
              </a:defRPr>
            </a:lvl1pPr>
            <a:lvl2pPr>
              <a:defRPr sz="2400">
                <a:latin typeface="+mj-lt"/>
              </a:defRPr>
            </a:lvl2pPr>
            <a:lvl3pPr>
              <a:defRPr sz="2200">
                <a:latin typeface="+mj-lt"/>
              </a:defRPr>
            </a:lvl3pPr>
            <a:lvl4pPr>
              <a:defRPr sz="2000">
                <a:latin typeface="+mj-lt"/>
              </a:defRPr>
            </a:lvl4pPr>
            <a:lvl5pPr>
              <a:defRPr sz="1800">
                <a:latin typeface="+mj-lt"/>
              </a:defRPr>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5" name="Dátum helye 13"/>
          <p:cNvSpPr>
            <a:spLocks noGrp="1"/>
          </p:cNvSpPr>
          <p:nvPr>
            <p:ph type="dt" sz="half" idx="10"/>
          </p:nvPr>
        </p:nvSpPr>
        <p:spPr/>
        <p:txBody>
          <a:bodyPr/>
          <a:lstStyle>
            <a:lvl1pPr>
              <a:defRPr/>
            </a:lvl1pPr>
          </a:lstStyle>
          <a:p>
            <a:pPr>
              <a:defRPr/>
            </a:pPr>
            <a:fld id="{BF3EE513-18E2-4CB3-88A0-04F192759209}" type="datetime1">
              <a:rPr lang="hu-HU"/>
              <a:pPr>
                <a:defRPr/>
              </a:pPr>
              <a:t>2012.05.20.</a:t>
            </a:fld>
            <a:endParaRPr lang="hu-HU"/>
          </a:p>
        </p:txBody>
      </p:sp>
      <p:sp>
        <p:nvSpPr>
          <p:cNvPr id="6" name="Élőláb helye 2"/>
          <p:cNvSpPr>
            <a:spLocks noGrp="1"/>
          </p:cNvSpPr>
          <p:nvPr>
            <p:ph type="ftr" sz="quarter" idx="11"/>
          </p:nvPr>
        </p:nvSpPr>
        <p:spPr/>
        <p:txBody>
          <a:bodyPr/>
          <a:lstStyle>
            <a:lvl1pPr>
              <a:defRPr/>
            </a:lvl1pPr>
          </a:lstStyle>
          <a:p>
            <a:pPr>
              <a:defRPr/>
            </a:pPr>
            <a:endParaRPr lang="hu-HU"/>
          </a:p>
        </p:txBody>
      </p:sp>
      <p:sp>
        <p:nvSpPr>
          <p:cNvPr id="7" name="Dia számának helye 22"/>
          <p:cNvSpPr>
            <a:spLocks noGrp="1"/>
          </p:cNvSpPr>
          <p:nvPr>
            <p:ph type="sldNum" sz="quarter" idx="12"/>
          </p:nvPr>
        </p:nvSpPr>
        <p:spPr/>
        <p:txBody>
          <a:bodyPr/>
          <a:lstStyle>
            <a:lvl1pPr>
              <a:defRPr/>
            </a:lvl1pPr>
          </a:lstStyle>
          <a:p>
            <a:pPr>
              <a:defRPr/>
            </a:pPr>
            <a:fld id="{9A7AE9F1-EEF6-4222-9DF3-FC1BAD208780}" type="slidenum">
              <a:rPr lang="hu-HU"/>
              <a:pPr>
                <a:defRPr/>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hu-HU" smtClean="0"/>
              <a:t>Mintacím szerkesztése</a:t>
            </a:r>
            <a:endParaRPr lang="en-US"/>
          </a:p>
        </p:txBody>
      </p:sp>
      <p:sp>
        <p:nvSpPr>
          <p:cNvPr id="3" name="Kép hely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hu-HU" noProof="0" smtClean="0"/>
              <a:t>Kép beszúrásához kattintson az ikonra</a:t>
            </a:r>
            <a:endParaRPr lang="en-US" noProof="0" dirty="0"/>
          </a:p>
        </p:txBody>
      </p:sp>
      <p:sp>
        <p:nvSpPr>
          <p:cNvPr id="4" name="Szöveg helye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hu-HU" smtClean="0"/>
              <a:t>Mintaszöveg szerkesztése</a:t>
            </a:r>
          </a:p>
        </p:txBody>
      </p:sp>
      <p:sp>
        <p:nvSpPr>
          <p:cNvPr id="5" name="Dátum helye 13"/>
          <p:cNvSpPr>
            <a:spLocks noGrp="1"/>
          </p:cNvSpPr>
          <p:nvPr>
            <p:ph type="dt" sz="half" idx="10"/>
          </p:nvPr>
        </p:nvSpPr>
        <p:spPr/>
        <p:txBody>
          <a:bodyPr/>
          <a:lstStyle>
            <a:lvl1pPr>
              <a:defRPr/>
            </a:lvl1pPr>
          </a:lstStyle>
          <a:p>
            <a:pPr>
              <a:defRPr/>
            </a:pPr>
            <a:fld id="{23585F68-4434-435E-9A20-AAD50606E0D2}" type="datetime1">
              <a:rPr lang="hu-HU"/>
              <a:pPr>
                <a:defRPr/>
              </a:pPr>
              <a:t>2012.05.20.</a:t>
            </a:fld>
            <a:endParaRPr lang="hu-HU"/>
          </a:p>
        </p:txBody>
      </p:sp>
      <p:sp>
        <p:nvSpPr>
          <p:cNvPr id="6" name="Élőláb helye 2"/>
          <p:cNvSpPr>
            <a:spLocks noGrp="1"/>
          </p:cNvSpPr>
          <p:nvPr>
            <p:ph type="ftr" sz="quarter" idx="11"/>
          </p:nvPr>
        </p:nvSpPr>
        <p:spPr/>
        <p:txBody>
          <a:bodyPr/>
          <a:lstStyle>
            <a:lvl1pPr>
              <a:defRPr/>
            </a:lvl1pPr>
          </a:lstStyle>
          <a:p>
            <a:pPr>
              <a:defRPr/>
            </a:pPr>
            <a:endParaRPr lang="hu-HU"/>
          </a:p>
        </p:txBody>
      </p:sp>
      <p:sp>
        <p:nvSpPr>
          <p:cNvPr id="7" name="Dia számának helye 22"/>
          <p:cNvSpPr>
            <a:spLocks noGrp="1"/>
          </p:cNvSpPr>
          <p:nvPr>
            <p:ph type="sldNum" sz="quarter" idx="12"/>
          </p:nvPr>
        </p:nvSpPr>
        <p:spPr/>
        <p:txBody>
          <a:bodyPr/>
          <a:lstStyle>
            <a:lvl1pPr>
              <a:defRPr/>
            </a:lvl1pPr>
          </a:lstStyle>
          <a:p>
            <a:pPr>
              <a:defRPr/>
            </a:pPr>
            <a:fld id="{30141C1D-F541-416F-A42A-A5E2A46C93AB}" type="slidenum">
              <a:rPr lang="hu-HU"/>
              <a:pPr>
                <a:defRPr/>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Cím hely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hu-HU" dirty="0" smtClean="0"/>
              <a:t>Mintacím szerkesztése</a:t>
            </a:r>
            <a:endParaRPr lang="en-US" dirty="0"/>
          </a:p>
        </p:txBody>
      </p:sp>
      <p:sp>
        <p:nvSpPr>
          <p:cNvPr id="4099" name="Szöveg helye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smtClean="0"/>
          </a:p>
        </p:txBody>
      </p:sp>
      <p:sp>
        <p:nvSpPr>
          <p:cNvPr id="14" name="Dátum helye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defRPr>
            </a:lvl1pPr>
          </a:lstStyle>
          <a:p>
            <a:pPr>
              <a:defRPr/>
            </a:pPr>
            <a:fld id="{E5CF63DD-1733-49F3-920D-53B227F75E6A}" type="datetime1">
              <a:rPr lang="hu-HU"/>
              <a:pPr>
                <a:defRPr/>
              </a:pPr>
              <a:t>2012.05.20.</a:t>
            </a:fld>
            <a:endParaRPr lang="hu-HU"/>
          </a:p>
        </p:txBody>
      </p:sp>
      <p:sp>
        <p:nvSpPr>
          <p:cNvPr id="3" name="Élőláb helye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hu-HU"/>
          </a:p>
        </p:txBody>
      </p:sp>
      <p:sp>
        <p:nvSpPr>
          <p:cNvPr id="23" name="Dia számának helye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a:solidFill>
                  <a:schemeClr val="tx1">
                    <a:shade val="50000"/>
                  </a:schemeClr>
                </a:solidFill>
                <a:latin typeface="+mn-lt"/>
              </a:defRPr>
            </a:lvl1pPr>
          </a:lstStyle>
          <a:p>
            <a:pPr>
              <a:defRPr/>
            </a:pPr>
            <a:fld id="{A6E63AD5-7A2E-4AE5-88A7-ADFB68F8E213}" type="slidenum">
              <a:rPr lang="hu-HU"/>
              <a:pPr>
                <a:defRPr/>
              </a:pPr>
              <a:t>‹#›</a:t>
            </a:fld>
            <a:endParaRPr lang="hu-HU"/>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67"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hf hdr="0" ftr="0" dt="0"/>
  <p:txStyles>
    <p:titleStyle>
      <a:lvl1pPr algn="ctr" rtl="0" eaLnBrk="0" fontAlgn="base" hangingPunct="0">
        <a:spcBef>
          <a:spcPct val="0"/>
        </a:spcBef>
        <a:spcAft>
          <a:spcPct val="0"/>
        </a:spcAft>
        <a:defRPr sz="4100" b="1" kern="1200">
          <a:ln w="6350">
            <a:noFill/>
          </a:ln>
          <a:solidFill>
            <a:schemeClr val="tx1">
              <a:lumMod val="95000"/>
            </a:schemeClr>
          </a:soli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422030" y="2514600"/>
            <a:ext cx="8229600" cy="1828800"/>
          </a:xfrm>
        </p:spPr>
        <p:txBody>
          <a:bodyPr anchor="ctr" anchorCtr="0">
            <a:noAutofit/>
          </a:bodyPr>
          <a:lstStyle/>
          <a:p>
            <a:pPr eaLnBrk="1" fontAlgn="auto" hangingPunct="1">
              <a:spcAft>
                <a:spcPts val="0"/>
              </a:spcAft>
              <a:defRPr/>
            </a:pPr>
            <a:r>
              <a:rPr lang="hu-HU" sz="3600" cap="small" dirty="0" err="1" smtClean="0">
                <a:solidFill>
                  <a:schemeClr val="tx1">
                    <a:lumMod val="95000"/>
                  </a:schemeClr>
                </a:solidFill>
              </a:rPr>
              <a:t>Developing</a:t>
            </a:r>
            <a:r>
              <a:rPr lang="hu-HU" sz="3600" cap="small" dirty="0" smtClean="0">
                <a:solidFill>
                  <a:schemeClr val="tx1">
                    <a:lumMod val="95000"/>
                  </a:schemeClr>
                </a:solidFill>
              </a:rPr>
              <a:t> a </a:t>
            </a:r>
            <a:r>
              <a:rPr lang="hu-HU" sz="3600" cap="small" dirty="0" err="1" smtClean="0">
                <a:solidFill>
                  <a:schemeClr val="tx1">
                    <a:lumMod val="95000"/>
                  </a:schemeClr>
                </a:solidFill>
              </a:rPr>
              <a:t>Hungarian</a:t>
            </a:r>
            <a:r>
              <a:rPr lang="hu-HU" sz="3600" cap="small" dirty="0" smtClean="0">
                <a:solidFill>
                  <a:schemeClr val="tx1">
                    <a:lumMod val="95000"/>
                  </a:schemeClr>
                </a:solidFill>
              </a:rPr>
              <a:t> IT and </a:t>
            </a:r>
            <a:r>
              <a:rPr lang="hu-HU" sz="3600" cap="small" dirty="0" err="1" smtClean="0">
                <a:solidFill>
                  <a:schemeClr val="tx1">
                    <a:lumMod val="95000"/>
                  </a:schemeClr>
                </a:solidFill>
              </a:rPr>
              <a:t>logistic</a:t>
            </a:r>
            <a:r>
              <a:rPr lang="hu-HU" sz="3600" cap="small" dirty="0" smtClean="0">
                <a:solidFill>
                  <a:schemeClr val="tx1">
                    <a:lumMod val="95000"/>
                  </a:schemeClr>
                </a:solidFill>
              </a:rPr>
              <a:t> </a:t>
            </a:r>
            <a:r>
              <a:rPr lang="hu-HU" sz="3600" cap="small" dirty="0" err="1" smtClean="0">
                <a:solidFill>
                  <a:schemeClr val="tx1">
                    <a:lumMod val="95000"/>
                  </a:schemeClr>
                </a:solidFill>
              </a:rPr>
              <a:t>system</a:t>
            </a:r>
            <a:r>
              <a:rPr lang="hu-HU" sz="3600" cap="small" dirty="0" smtClean="0">
                <a:solidFill>
                  <a:schemeClr val="tx1">
                    <a:lumMod val="95000"/>
                  </a:schemeClr>
                </a:solidFill>
              </a:rPr>
              <a:t> </a:t>
            </a:r>
            <a:r>
              <a:rPr lang="hu-HU" sz="3600" cap="small" dirty="0" err="1" smtClean="0">
                <a:solidFill>
                  <a:schemeClr val="tx1">
                    <a:lumMod val="95000"/>
                  </a:schemeClr>
                </a:solidFill>
              </a:rPr>
              <a:t>for</a:t>
            </a:r>
            <a:r>
              <a:rPr lang="hu-HU" sz="3600" cap="small" dirty="0" smtClean="0">
                <a:solidFill>
                  <a:schemeClr val="tx1">
                    <a:lumMod val="95000"/>
                  </a:schemeClr>
                </a:solidFill>
              </a:rPr>
              <a:t> </a:t>
            </a:r>
            <a:r>
              <a:rPr lang="hu-HU" sz="3600" cap="small" dirty="0" err="1" smtClean="0">
                <a:solidFill>
                  <a:schemeClr val="tx1">
                    <a:lumMod val="95000"/>
                  </a:schemeClr>
                </a:solidFill>
              </a:rPr>
              <a:t>improving</a:t>
            </a:r>
            <a:r>
              <a:rPr lang="hu-HU" sz="3600" cap="small" dirty="0" smtClean="0">
                <a:solidFill>
                  <a:schemeClr val="tx1">
                    <a:lumMod val="95000"/>
                  </a:schemeClr>
                </a:solidFill>
              </a:rPr>
              <a:t> </a:t>
            </a:r>
            <a:r>
              <a:rPr lang="hu-HU" sz="3600" cap="small" dirty="0" err="1" smtClean="0">
                <a:solidFill>
                  <a:schemeClr val="tx1">
                    <a:lumMod val="95000"/>
                  </a:schemeClr>
                </a:solidFill>
              </a:rPr>
              <a:t>the</a:t>
            </a:r>
            <a:r>
              <a:rPr lang="hu-HU" sz="3600" cap="small" dirty="0" smtClean="0">
                <a:solidFill>
                  <a:schemeClr val="tx1">
                    <a:lumMod val="95000"/>
                  </a:schemeClr>
                </a:solidFill>
              </a:rPr>
              <a:t> </a:t>
            </a:r>
            <a:r>
              <a:rPr lang="hu-HU" sz="3600" cap="small" dirty="0" err="1" smtClean="0">
                <a:solidFill>
                  <a:schemeClr val="tx1">
                    <a:lumMod val="95000"/>
                  </a:schemeClr>
                </a:solidFill>
              </a:rPr>
              <a:t>accessibility</a:t>
            </a:r>
            <a:r>
              <a:rPr lang="hu-HU" sz="3600" cap="small" dirty="0" smtClean="0">
                <a:solidFill>
                  <a:schemeClr val="tx1">
                    <a:lumMod val="95000"/>
                  </a:schemeClr>
                </a:solidFill>
              </a:rPr>
              <a:t> of AT </a:t>
            </a:r>
            <a:r>
              <a:rPr lang="hu-HU" sz="3600" cap="small" dirty="0" err="1" smtClean="0">
                <a:solidFill>
                  <a:schemeClr val="tx1">
                    <a:lumMod val="95000"/>
                  </a:schemeClr>
                </a:solidFill>
              </a:rPr>
              <a:t>tools</a:t>
            </a:r>
            <a:endParaRPr lang="hu-HU" sz="3600" cap="small" dirty="0">
              <a:solidFill>
                <a:schemeClr val="tx1">
                  <a:lumMod val="95000"/>
                </a:schemeClr>
              </a:solidFill>
            </a:endParaRPr>
          </a:p>
        </p:txBody>
      </p:sp>
      <p:sp>
        <p:nvSpPr>
          <p:cNvPr id="3" name="Alcím 2"/>
          <p:cNvSpPr>
            <a:spLocks noGrp="1"/>
          </p:cNvSpPr>
          <p:nvPr>
            <p:ph type="subTitle" idx="1"/>
          </p:nvPr>
        </p:nvSpPr>
        <p:spPr>
          <a:xfrm>
            <a:off x="1403648" y="5877272"/>
            <a:ext cx="6400800" cy="864096"/>
          </a:xfrm>
        </p:spPr>
        <p:txBody>
          <a:bodyPr>
            <a:normAutofit/>
            <a:scene3d>
              <a:camera prst="orthographicFront"/>
              <a:lightRig rig="twoPt" dir="t"/>
            </a:scene3d>
            <a:sp3d>
              <a:bevelT w="19050" h="19050"/>
            </a:sp3d>
          </a:bodyPr>
          <a:lstStyle/>
          <a:p>
            <a:pPr eaLnBrk="1" fontAlgn="auto" hangingPunct="1">
              <a:spcAft>
                <a:spcPts val="0"/>
              </a:spcAft>
              <a:buClr>
                <a:schemeClr val="tx1">
                  <a:shade val="95000"/>
                </a:schemeClr>
              </a:buClr>
              <a:buFont typeface="Wingdings 2"/>
              <a:buNone/>
              <a:defRPr/>
            </a:pPr>
            <a:r>
              <a:rPr lang="hu-HU" sz="2400" b="1" dirty="0" smtClean="0">
                <a:solidFill>
                  <a:schemeClr val="tx1">
                    <a:lumMod val="85000"/>
                  </a:schemeClr>
                </a:solidFill>
                <a:latin typeface="Lucida Sans Unicode" pitchFamily="34" charset="0"/>
                <a:cs typeface="Lucida Sans Unicode" pitchFamily="34" charset="0"/>
              </a:rPr>
              <a:t>Dr. Gábor Pósfai</a:t>
            </a:r>
          </a:p>
        </p:txBody>
      </p:sp>
      <p:sp>
        <p:nvSpPr>
          <p:cNvPr id="6" name="Dia számának helye 5"/>
          <p:cNvSpPr>
            <a:spLocks noGrp="1"/>
          </p:cNvSpPr>
          <p:nvPr>
            <p:ph type="sldNum" sz="quarter" idx="12"/>
          </p:nvPr>
        </p:nvSpPr>
        <p:spPr/>
        <p:txBody>
          <a:bodyPr/>
          <a:lstStyle/>
          <a:p>
            <a:pPr>
              <a:defRPr/>
            </a:pPr>
            <a:fld id="{DE76F497-15C7-4B20-8810-6A4DC94505E9}" type="slidenum">
              <a:rPr lang="hu-HU"/>
              <a:pPr>
                <a:defRPr/>
              </a:pPr>
              <a:t>1</a:t>
            </a:fld>
            <a:endParaRPr lang="hu-HU"/>
          </a:p>
        </p:txBody>
      </p:sp>
      <p:sp>
        <p:nvSpPr>
          <p:cNvPr id="9" name="Téglalap 8"/>
          <p:cNvSpPr/>
          <p:nvPr/>
        </p:nvSpPr>
        <p:spPr>
          <a:xfrm>
            <a:off x="1511152" y="4653136"/>
            <a:ext cx="5941168" cy="936104"/>
          </a:xfrm>
          <a:prstGeom prst="rect">
            <a:avLst/>
          </a:prstGeom>
        </p:spPr>
        <p:txBody>
          <a:bodyPr vert="horz" lIns="45720" tIns="0" rIns="45720" bIns="0" anchor="ctr" anchorCtr="0">
            <a:noAutofit/>
            <a:scene3d>
              <a:camera prst="orthographicFront"/>
              <a:lightRig rig="soft" dir="t">
                <a:rot lat="0" lon="0" rev="17220000"/>
              </a:lightRig>
            </a:scene3d>
            <a:sp3d prstMaterial="softEdge">
              <a:bevelT w="38100" h="38100"/>
            </a:sp3d>
          </a:bodyPr>
          <a:lstStyle/>
          <a:p>
            <a:pPr algn="ctr" fontAlgn="auto">
              <a:spcAft>
                <a:spcPts val="0"/>
              </a:spcAft>
              <a:defRPr/>
            </a:pPr>
            <a:r>
              <a:rPr lang="en-US" sz="2400" b="1" i="1" dirty="0" smtClean="0">
                <a:ln w="6350">
                  <a:noFill/>
                </a:ln>
                <a:solidFill>
                  <a:schemeClr val="tx1">
                    <a:lumMod val="95000"/>
                  </a:schemeClr>
                </a:solidFill>
                <a:effectLst>
                  <a:outerShdw blurRad="127000" dist="200000" dir="2700000" algn="tl" rotWithShape="0">
                    <a:srgbClr val="000000">
                      <a:alpha val="30000"/>
                    </a:srgbClr>
                  </a:outerShdw>
                </a:effectLst>
                <a:latin typeface="+mj-lt"/>
                <a:ea typeface="+mj-ea"/>
                <a:cs typeface="+mj-cs"/>
              </a:rPr>
              <a:t>Synergy of the AT tools and the complex rehabilitation</a:t>
            </a:r>
          </a:p>
        </p:txBody>
      </p:sp>
      <p:pic>
        <p:nvPicPr>
          <p:cNvPr id="1033" name="Picture 9"/>
          <p:cNvPicPr>
            <a:picLocks noChangeAspect="1" noChangeArrowheads="1"/>
          </p:cNvPicPr>
          <p:nvPr/>
        </p:nvPicPr>
        <p:blipFill>
          <a:blip r:embed="rId3" cstate="print"/>
          <a:srcRect/>
          <a:stretch>
            <a:fillRect/>
          </a:stretch>
        </p:blipFill>
        <p:spPr bwMode="auto">
          <a:xfrm>
            <a:off x="269686" y="116632"/>
            <a:ext cx="8766810" cy="1888331"/>
          </a:xfrm>
          <a:prstGeom prst="rect">
            <a:avLst/>
          </a:prstGeom>
          <a:noFill/>
          <a:ln w="9525">
            <a:noFill/>
            <a:miter lim="800000"/>
            <a:headEnd/>
            <a:tailEnd/>
          </a:ln>
          <a:effectLst/>
        </p:spPr>
      </p:pic>
      <p:sp>
        <p:nvSpPr>
          <p:cNvPr id="15" name="Szövegdoboz 14"/>
          <p:cNvSpPr txBox="1"/>
          <p:nvPr/>
        </p:nvSpPr>
        <p:spPr>
          <a:xfrm>
            <a:off x="2386110" y="906645"/>
            <a:ext cx="5043410" cy="307777"/>
          </a:xfrm>
          <a:prstGeom prst="rect">
            <a:avLst/>
          </a:prstGeom>
          <a:noFill/>
        </p:spPr>
        <p:txBody>
          <a:bodyPr wrap="square" rtlCol="0" anchor="ctr">
            <a:spAutoFit/>
          </a:bodyPr>
          <a:lstStyle/>
          <a:p>
            <a:r>
              <a:rPr lang="hu-HU" sz="1400" b="1" spc="-130" dirty="0" smtClean="0">
                <a:solidFill>
                  <a:srgbClr val="002060"/>
                </a:solidFill>
                <a:effectLst>
                  <a:outerShdw blurRad="38100" dist="38100" dir="2700000" algn="tl">
                    <a:srgbClr val="000000">
                      <a:alpha val="43137"/>
                    </a:srgbClr>
                  </a:outerShdw>
                </a:effectLst>
                <a:latin typeface="+mj-lt"/>
                <a:ea typeface="Verdana" pitchFamily="34" charset="0"/>
                <a:cs typeface="Times New Roman" pitchFamily="18" charset="0"/>
              </a:rPr>
              <a:t>NATIONAL OFFICE FOR REHABILITATION AND SOCIAL AFFAIRS</a:t>
            </a:r>
            <a:endParaRPr lang="hu-HU" sz="1400" b="1" spc="-130" dirty="0">
              <a:solidFill>
                <a:srgbClr val="002060"/>
              </a:solidFill>
              <a:effectLst>
                <a:outerShdw blurRad="38100" dist="38100" dir="2700000" algn="tl">
                  <a:srgbClr val="000000">
                    <a:alpha val="43137"/>
                  </a:srgbClr>
                </a:outerShdw>
              </a:effectLst>
              <a:latin typeface="+mj-lt"/>
              <a:ea typeface="Verdana"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err="1" smtClean="0"/>
              <a:t>Connection</a:t>
            </a:r>
            <a:r>
              <a:rPr lang="hu-HU" dirty="0" smtClean="0"/>
              <a:t> </a:t>
            </a:r>
            <a:r>
              <a:rPr lang="hu-HU" dirty="0" err="1" smtClean="0"/>
              <a:t>between</a:t>
            </a:r>
            <a:r>
              <a:rPr lang="hu-HU" dirty="0" smtClean="0"/>
              <a:t> </a:t>
            </a:r>
            <a:r>
              <a:rPr lang="hu-HU" dirty="0" err="1" smtClean="0"/>
              <a:t>the</a:t>
            </a:r>
            <a:r>
              <a:rPr lang="hu-HU" dirty="0" smtClean="0"/>
              <a:t> </a:t>
            </a:r>
            <a:r>
              <a:rPr lang="hu-HU" dirty="0" err="1" smtClean="0"/>
              <a:t>participants</a:t>
            </a:r>
            <a:r>
              <a:rPr lang="hu-HU" dirty="0" smtClean="0"/>
              <a:t> II.</a:t>
            </a:r>
            <a:endParaRPr lang="hu-HU" dirty="0"/>
          </a:p>
        </p:txBody>
      </p:sp>
      <p:sp>
        <p:nvSpPr>
          <p:cNvPr id="3" name="Tartalom helye 2"/>
          <p:cNvSpPr>
            <a:spLocks noGrp="1"/>
          </p:cNvSpPr>
          <p:nvPr>
            <p:ph idx="1"/>
          </p:nvPr>
        </p:nvSpPr>
        <p:spPr>
          <a:xfrm>
            <a:off x="457200" y="1744811"/>
            <a:ext cx="8229600" cy="4708525"/>
          </a:xfrm>
        </p:spPr>
        <p:txBody>
          <a:bodyPr>
            <a:normAutofit fontScale="85000" lnSpcReduction="20000"/>
          </a:bodyPr>
          <a:lstStyle/>
          <a:p>
            <a:r>
              <a:rPr lang="en-US" sz="2400" dirty="0" smtClean="0"/>
              <a:t>IT system connects the participants</a:t>
            </a:r>
          </a:p>
          <a:p>
            <a:endParaRPr lang="en-US" sz="2400" dirty="0" smtClean="0"/>
          </a:p>
          <a:p>
            <a:r>
              <a:rPr lang="en-US" sz="2400" dirty="0" smtClean="0"/>
              <a:t>The system supports </a:t>
            </a:r>
          </a:p>
          <a:p>
            <a:pPr lvl="1"/>
            <a:r>
              <a:rPr lang="en-US" sz="2000" dirty="0" smtClean="0"/>
              <a:t>the complex committee, </a:t>
            </a:r>
          </a:p>
          <a:p>
            <a:pPr lvl="1"/>
            <a:r>
              <a:rPr lang="en-US" sz="2000" dirty="0" smtClean="0"/>
              <a:t>the complex rehabilitation and </a:t>
            </a:r>
          </a:p>
          <a:p>
            <a:pPr lvl="1"/>
            <a:r>
              <a:rPr lang="en-US" sz="2000" dirty="0" smtClean="0"/>
              <a:t>the accessibility of the AT tools database</a:t>
            </a:r>
          </a:p>
          <a:p>
            <a:endParaRPr lang="en-US" sz="2400" dirty="0" smtClean="0"/>
          </a:p>
          <a:p>
            <a:r>
              <a:rPr lang="en-US" sz="2400" dirty="0" smtClean="0"/>
              <a:t>AT tool database is not only for the people participating in the complex rehabilitation, but also for everyone who may need any AT tool</a:t>
            </a:r>
          </a:p>
          <a:p>
            <a:endParaRPr lang="en-US" sz="2400" dirty="0" smtClean="0"/>
          </a:p>
          <a:p>
            <a:r>
              <a:rPr lang="en-US" sz="2400" dirty="0" smtClean="0"/>
              <a:t>One of the keys of success is the proper availability of the AT tools: </a:t>
            </a:r>
          </a:p>
          <a:p>
            <a:pPr lvl="1"/>
            <a:r>
              <a:rPr lang="en-US" sz="2000" dirty="0" smtClean="0"/>
              <a:t>Which tool is the best for the patient’s needs - based on the complex </a:t>
            </a:r>
            <a:r>
              <a:rPr lang="hu-HU" sz="2000" dirty="0" err="1" smtClean="0"/>
              <a:t>evalu</a:t>
            </a:r>
            <a:r>
              <a:rPr lang="en-US" sz="2000" dirty="0" err="1" smtClean="0"/>
              <a:t>ation</a:t>
            </a:r>
            <a:r>
              <a:rPr lang="en-US" sz="2000" dirty="0" smtClean="0"/>
              <a:t> </a:t>
            </a:r>
            <a:r>
              <a:rPr lang="en-US" sz="2000" dirty="0" smtClean="0"/>
              <a:t>(social, medical and work conditions)?</a:t>
            </a:r>
          </a:p>
          <a:p>
            <a:pPr lvl="1"/>
            <a:r>
              <a:rPr lang="en-US" sz="2000" dirty="0" smtClean="0"/>
              <a:t>Which tool is available now, what are the options? </a:t>
            </a:r>
          </a:p>
          <a:p>
            <a:endParaRPr lang="en-US" sz="2400" dirty="0"/>
          </a:p>
        </p:txBody>
      </p:sp>
      <p:sp>
        <p:nvSpPr>
          <p:cNvPr id="4" name="Dia számának helye 3"/>
          <p:cNvSpPr>
            <a:spLocks noGrp="1"/>
          </p:cNvSpPr>
          <p:nvPr>
            <p:ph type="sldNum" sz="quarter" idx="12"/>
          </p:nvPr>
        </p:nvSpPr>
        <p:spPr>
          <a:xfrm>
            <a:off x="7924800" y="6416675"/>
            <a:ext cx="762000" cy="365125"/>
          </a:xfrm>
        </p:spPr>
        <p:txBody>
          <a:bodyPr/>
          <a:lstStyle/>
          <a:p>
            <a:pPr>
              <a:defRPr/>
            </a:pPr>
            <a:fld id="{20D76599-E5B0-429F-A41B-8C090A21C3F2}" type="slidenum">
              <a:rPr lang="hu-HU" smtClean="0"/>
              <a:pPr>
                <a:defRPr/>
              </a:pPr>
              <a:t>10</a:t>
            </a:fld>
            <a:endParaRPr lang="hu-H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 calcmode="lin" valueType="num">
                                      <p:cBhvr additive="base">
                                        <p:cTn id="4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79512" y="274638"/>
            <a:ext cx="8784976" cy="1143000"/>
          </a:xfrm>
        </p:spPr>
        <p:txBody>
          <a:bodyPr>
            <a:normAutofit/>
          </a:bodyPr>
          <a:lstStyle/>
          <a:p>
            <a:pPr lvl="0"/>
            <a:r>
              <a:rPr lang="hu-HU" sz="3200" dirty="0" err="1" smtClean="0"/>
              <a:t>For</a:t>
            </a:r>
            <a:r>
              <a:rPr lang="hu-HU" sz="3200" dirty="0" smtClean="0"/>
              <a:t> </a:t>
            </a:r>
            <a:r>
              <a:rPr lang="hu-HU" sz="3200" dirty="0" err="1" smtClean="0"/>
              <a:t>the</a:t>
            </a:r>
            <a:r>
              <a:rPr lang="hu-HU" sz="3200" dirty="0" smtClean="0"/>
              <a:t> </a:t>
            </a:r>
            <a:r>
              <a:rPr lang="hu-HU" sz="3200" dirty="0" err="1" smtClean="0"/>
              <a:t>accessibility</a:t>
            </a:r>
            <a:r>
              <a:rPr lang="hu-HU" sz="3200" dirty="0" smtClean="0"/>
              <a:t> of AT </a:t>
            </a:r>
            <a:r>
              <a:rPr lang="hu-HU" sz="3200" dirty="0" err="1" smtClean="0"/>
              <a:t>tools</a:t>
            </a:r>
            <a:endParaRPr lang="hu-HU" sz="3200" dirty="0"/>
          </a:p>
        </p:txBody>
      </p:sp>
      <p:sp>
        <p:nvSpPr>
          <p:cNvPr id="3" name="Tartalom helye 2"/>
          <p:cNvSpPr>
            <a:spLocks noGrp="1"/>
          </p:cNvSpPr>
          <p:nvPr>
            <p:ph idx="1"/>
          </p:nvPr>
        </p:nvSpPr>
        <p:spPr>
          <a:xfrm>
            <a:off x="457200" y="1600200"/>
            <a:ext cx="8229600" cy="4925144"/>
          </a:xfrm>
        </p:spPr>
        <p:txBody>
          <a:bodyPr>
            <a:noAutofit/>
          </a:bodyPr>
          <a:lstStyle/>
          <a:p>
            <a:r>
              <a:rPr lang="en-GB" sz="2000" dirty="0" smtClean="0"/>
              <a:t>Our</a:t>
            </a:r>
            <a:r>
              <a:rPr lang="hu-HU" sz="2000" dirty="0" smtClean="0"/>
              <a:t> </a:t>
            </a:r>
            <a:r>
              <a:rPr lang="en-GB" sz="2000" dirty="0" smtClean="0"/>
              <a:t>office</a:t>
            </a:r>
            <a:r>
              <a:rPr lang="en-US" sz="2000" dirty="0" smtClean="0"/>
              <a:t> </a:t>
            </a:r>
            <a:r>
              <a:rPr lang="en-US" sz="2000" dirty="0" smtClean="0"/>
              <a:t>launches the </a:t>
            </a:r>
            <a:r>
              <a:rPr lang="en-US" sz="2000" i="1" dirty="0" smtClean="0"/>
              <a:t>Logistics, </a:t>
            </a:r>
            <a:r>
              <a:rPr lang="en-US" sz="2000" i="1" dirty="0" smtClean="0"/>
              <a:t>Information </a:t>
            </a:r>
            <a:r>
              <a:rPr lang="en-US" sz="2000" i="1" dirty="0" smtClean="0"/>
              <a:t>Technology and Educational Centre of </a:t>
            </a:r>
            <a:r>
              <a:rPr lang="en-GB" sz="2000" i="1" dirty="0" smtClean="0"/>
              <a:t>Assistive</a:t>
            </a:r>
            <a:r>
              <a:rPr lang="hu-HU" sz="2000" i="1" dirty="0" smtClean="0"/>
              <a:t> </a:t>
            </a:r>
            <a:r>
              <a:rPr lang="en-GB" sz="2000" i="1" dirty="0" smtClean="0"/>
              <a:t>tools</a:t>
            </a:r>
            <a:r>
              <a:rPr lang="hu-HU" sz="2000" i="1" dirty="0" smtClean="0"/>
              <a:t> </a:t>
            </a:r>
            <a:r>
              <a:rPr lang="en-US" sz="2000" dirty="0" smtClean="0"/>
              <a:t>project  </a:t>
            </a:r>
            <a:endParaRPr lang="en-US" sz="2000" dirty="0" smtClean="0"/>
          </a:p>
          <a:p>
            <a:pPr lvl="1"/>
            <a:r>
              <a:rPr lang="en-US" sz="1800" dirty="0" smtClean="0"/>
              <a:t>IT system and AT database</a:t>
            </a:r>
            <a:endParaRPr lang="en-US" sz="1600" dirty="0" smtClean="0"/>
          </a:p>
          <a:p>
            <a:pPr lvl="1"/>
            <a:r>
              <a:rPr lang="en-US" sz="1800" dirty="0" smtClean="0"/>
              <a:t>Logistic Centre</a:t>
            </a:r>
          </a:p>
          <a:p>
            <a:pPr lvl="2"/>
            <a:r>
              <a:rPr lang="en-US" sz="1600" dirty="0" smtClean="0"/>
              <a:t>Education of the AT experts and other experts responsible for the rehabilitation;  </a:t>
            </a:r>
          </a:p>
          <a:p>
            <a:pPr lvl="2"/>
            <a:r>
              <a:rPr lang="en-US" sz="1600" dirty="0" smtClean="0"/>
              <a:t>AT tools repository and service centre, etc.</a:t>
            </a:r>
          </a:p>
          <a:p>
            <a:pPr lvl="2"/>
            <a:r>
              <a:rPr lang="en-US" sz="1600" dirty="0" smtClean="0"/>
              <a:t>Rental of AT tools</a:t>
            </a:r>
          </a:p>
          <a:p>
            <a:pPr lvl="2"/>
            <a:endParaRPr lang="en-US" sz="1600" dirty="0" smtClean="0"/>
          </a:p>
          <a:p>
            <a:pPr lvl="1"/>
            <a:r>
              <a:rPr lang="en-US" sz="1800" dirty="0" smtClean="0"/>
              <a:t>Strong cooperation with the Rehabilitation Center for Disabled People (MEREK)</a:t>
            </a:r>
          </a:p>
          <a:p>
            <a:pPr lvl="2"/>
            <a:r>
              <a:rPr lang="en-US" sz="1600" dirty="0" smtClean="0"/>
              <a:t>MEREK now rents AT tools and renews them according to the personal needs and the direction of the rehabilitation </a:t>
            </a:r>
          </a:p>
        </p:txBody>
      </p:sp>
      <p:sp>
        <p:nvSpPr>
          <p:cNvPr id="4" name="Dia számának helye 3"/>
          <p:cNvSpPr>
            <a:spLocks noGrp="1"/>
          </p:cNvSpPr>
          <p:nvPr>
            <p:ph type="sldNum" sz="quarter" idx="12"/>
          </p:nvPr>
        </p:nvSpPr>
        <p:spPr/>
        <p:txBody>
          <a:bodyPr/>
          <a:lstStyle/>
          <a:p>
            <a:pPr>
              <a:defRPr/>
            </a:pPr>
            <a:fld id="{20D76599-E5B0-429F-A41B-8C090A21C3F2}" type="slidenum">
              <a:rPr lang="hu-HU" smtClean="0"/>
              <a:pPr>
                <a:defRPr/>
              </a:pPr>
              <a:t>11</a:t>
            </a:fld>
            <a:endParaRPr lang="hu-HU"/>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2"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 presetClass="entr" presetSubtype="2"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79512" y="274638"/>
            <a:ext cx="8784976" cy="1143000"/>
          </a:xfrm>
        </p:spPr>
        <p:txBody>
          <a:bodyPr>
            <a:normAutofit/>
          </a:bodyPr>
          <a:lstStyle/>
          <a:p>
            <a:pPr lvl="0"/>
            <a:r>
              <a:rPr lang="en-US" sz="3200" dirty="0" smtClean="0"/>
              <a:t>Goals of the Logistic Centre</a:t>
            </a:r>
            <a:r>
              <a:rPr lang="hu-HU" sz="3200" dirty="0" smtClean="0"/>
              <a:t> project</a:t>
            </a:r>
            <a:endParaRPr lang="en-US" sz="3200" dirty="0"/>
          </a:p>
        </p:txBody>
      </p:sp>
      <p:sp>
        <p:nvSpPr>
          <p:cNvPr id="3" name="Tartalom helye 2"/>
          <p:cNvSpPr>
            <a:spLocks noGrp="1"/>
          </p:cNvSpPr>
          <p:nvPr>
            <p:ph idx="1"/>
          </p:nvPr>
        </p:nvSpPr>
        <p:spPr>
          <a:xfrm>
            <a:off x="457200" y="1600200"/>
            <a:ext cx="8229600" cy="4925144"/>
          </a:xfrm>
        </p:spPr>
        <p:txBody>
          <a:bodyPr>
            <a:noAutofit/>
          </a:bodyPr>
          <a:lstStyle/>
          <a:p>
            <a:pPr>
              <a:spcBef>
                <a:spcPts val="2400"/>
              </a:spcBef>
            </a:pPr>
            <a:r>
              <a:rPr lang="en-US" sz="1600" dirty="0" smtClean="0"/>
              <a:t>To enhance the </a:t>
            </a:r>
            <a:r>
              <a:rPr lang="en-US" sz="1600" b="1" dirty="0" smtClean="0"/>
              <a:t>publicity and the accessibility </a:t>
            </a:r>
            <a:r>
              <a:rPr lang="en-US" sz="1600" dirty="0" smtClean="0"/>
              <a:t>of the general AT tools</a:t>
            </a:r>
          </a:p>
          <a:p>
            <a:pPr>
              <a:spcBef>
                <a:spcPts val="2400"/>
              </a:spcBef>
            </a:pPr>
            <a:r>
              <a:rPr lang="en-US" sz="1600" dirty="0" smtClean="0"/>
              <a:t>To develop an </a:t>
            </a:r>
            <a:r>
              <a:rPr lang="en-US" sz="1600" b="1" dirty="0" smtClean="0"/>
              <a:t>IT system </a:t>
            </a:r>
            <a:r>
              <a:rPr lang="en-US" sz="1600" dirty="0" smtClean="0"/>
              <a:t>supporting the logistics conditions and the link with the complex rehabilitation</a:t>
            </a:r>
          </a:p>
          <a:p>
            <a:pPr>
              <a:spcBef>
                <a:spcPts val="2400"/>
              </a:spcBef>
            </a:pPr>
            <a:r>
              <a:rPr lang="en-US" sz="1600" dirty="0" smtClean="0"/>
              <a:t>Central </a:t>
            </a:r>
            <a:r>
              <a:rPr lang="en-US" sz="1600" b="1" dirty="0" smtClean="0"/>
              <a:t>AT tool database </a:t>
            </a:r>
            <a:r>
              <a:rPr lang="en-US" sz="1600" dirty="0" smtClean="0"/>
              <a:t>for all of the temporarily available, reusable – possibly by other patients – medical support equipment and those provided by domestic and international charity organizations </a:t>
            </a:r>
          </a:p>
          <a:p>
            <a:pPr>
              <a:spcBef>
                <a:spcPts val="2400"/>
              </a:spcBef>
            </a:pPr>
            <a:r>
              <a:rPr lang="en-US" sz="1600" b="1" dirty="0" smtClean="0"/>
              <a:t>Continuous connection </a:t>
            </a:r>
            <a:r>
              <a:rPr lang="en-US" sz="1600" dirty="0" smtClean="0"/>
              <a:t>with Hungarian, foreign and international producers, service networks, governmental and nongovernmental organizations (e.g. EASTIN)</a:t>
            </a:r>
          </a:p>
          <a:p>
            <a:pPr>
              <a:spcBef>
                <a:spcPts val="1200"/>
              </a:spcBef>
            </a:pPr>
            <a:r>
              <a:rPr lang="en-US" sz="1600" dirty="0" smtClean="0"/>
              <a:t>Support the </a:t>
            </a:r>
            <a:r>
              <a:rPr lang="en-US" sz="1600" b="1" dirty="0" smtClean="0"/>
              <a:t>temporary use </a:t>
            </a:r>
            <a:r>
              <a:rPr lang="en-US" sz="1600" dirty="0" smtClean="0"/>
              <a:t>of AT tools (as an answer for the barriers of the Hungarian Health Insurance System): </a:t>
            </a:r>
          </a:p>
          <a:p>
            <a:pPr lvl="1">
              <a:spcBef>
                <a:spcPts val="600"/>
              </a:spcBef>
            </a:pPr>
            <a:r>
              <a:rPr lang="en-US" sz="1600" dirty="0" smtClean="0"/>
              <a:t>e.g. term of limitation is too long in some cases, which </a:t>
            </a:r>
          </a:p>
          <a:p>
            <a:pPr lvl="2">
              <a:spcBef>
                <a:spcPts val="600"/>
              </a:spcBef>
            </a:pPr>
            <a:r>
              <a:rPr lang="en-US" sz="1600" dirty="0" smtClean="0"/>
              <a:t>obstructs the development of a person with disabilities and </a:t>
            </a:r>
          </a:p>
          <a:p>
            <a:pPr lvl="2">
              <a:spcBef>
                <a:spcPts val="600"/>
              </a:spcBef>
            </a:pPr>
            <a:r>
              <a:rPr lang="en-US" sz="1600" dirty="0" smtClean="0"/>
              <a:t>does not contributes to the changing needs of a recovery</a:t>
            </a:r>
          </a:p>
          <a:p>
            <a:pPr>
              <a:spcBef>
                <a:spcPts val="1200"/>
              </a:spcBef>
            </a:pPr>
            <a:endParaRPr lang="en-US" sz="1600" dirty="0"/>
          </a:p>
        </p:txBody>
      </p:sp>
      <p:sp>
        <p:nvSpPr>
          <p:cNvPr id="4" name="Dia számának helye 3"/>
          <p:cNvSpPr>
            <a:spLocks noGrp="1"/>
          </p:cNvSpPr>
          <p:nvPr>
            <p:ph type="sldNum" sz="quarter" idx="12"/>
          </p:nvPr>
        </p:nvSpPr>
        <p:spPr/>
        <p:txBody>
          <a:bodyPr/>
          <a:lstStyle/>
          <a:p>
            <a:pPr>
              <a:defRPr/>
            </a:pPr>
            <a:fld id="{20D76599-E5B0-429F-A41B-8C090A21C3F2}" type="slidenum">
              <a:rPr lang="hu-HU" smtClean="0"/>
              <a:pPr>
                <a:defRPr/>
              </a:pPr>
              <a:t>12</a:t>
            </a:fld>
            <a:endParaRPr lang="hu-H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err="1" smtClean="0"/>
              <a:t>Our</a:t>
            </a:r>
            <a:r>
              <a:rPr lang="hu-HU" dirty="0" smtClean="0"/>
              <a:t> </a:t>
            </a:r>
            <a:r>
              <a:rPr lang="hu-HU" dirty="0" err="1" smtClean="0"/>
              <a:t>answers</a:t>
            </a:r>
            <a:r>
              <a:rPr lang="hu-HU" dirty="0" smtClean="0"/>
              <a:t> </a:t>
            </a:r>
            <a:r>
              <a:rPr lang="hu-HU" dirty="0" err="1" smtClean="0"/>
              <a:t>for</a:t>
            </a:r>
            <a:r>
              <a:rPr lang="hu-HU" dirty="0" smtClean="0"/>
              <a:t> </a:t>
            </a:r>
            <a:r>
              <a:rPr lang="hu-HU" dirty="0" err="1" smtClean="0"/>
              <a:t>the</a:t>
            </a:r>
            <a:r>
              <a:rPr lang="hu-HU" dirty="0" smtClean="0"/>
              <a:t> </a:t>
            </a:r>
            <a:r>
              <a:rPr lang="hu-HU" dirty="0" err="1" smtClean="0"/>
              <a:t>emerging</a:t>
            </a:r>
            <a:r>
              <a:rPr lang="hu-HU" dirty="0" smtClean="0"/>
              <a:t> </a:t>
            </a:r>
            <a:r>
              <a:rPr lang="hu-HU" dirty="0" err="1" smtClean="0"/>
              <a:t>questions</a:t>
            </a:r>
            <a:endParaRPr lang="hu-HU" dirty="0"/>
          </a:p>
        </p:txBody>
      </p:sp>
      <p:sp>
        <p:nvSpPr>
          <p:cNvPr id="3" name="Tartalom helye 2"/>
          <p:cNvSpPr>
            <a:spLocks noGrp="1"/>
          </p:cNvSpPr>
          <p:nvPr>
            <p:ph idx="1"/>
          </p:nvPr>
        </p:nvSpPr>
        <p:spPr>
          <a:xfrm>
            <a:off x="179512" y="1744811"/>
            <a:ext cx="8784976" cy="4708525"/>
          </a:xfrm>
        </p:spPr>
        <p:txBody>
          <a:bodyPr>
            <a:noAutofit/>
          </a:bodyPr>
          <a:lstStyle/>
          <a:p>
            <a:pPr marL="593725" indent="-457200">
              <a:buFont typeface="+mj-lt"/>
              <a:buAutoNum type="arabicPeriod"/>
            </a:pPr>
            <a:r>
              <a:rPr lang="en-US" sz="2000" dirty="0" smtClean="0"/>
              <a:t>Focus on the possibility of rehabilitation, not on the disability</a:t>
            </a:r>
          </a:p>
          <a:p>
            <a:pPr lvl="2"/>
            <a:r>
              <a:rPr lang="en-US" sz="1600" i="1" dirty="0" smtClean="0"/>
              <a:t>The elaborated rehabilitation plan is based on the remained capabilities, our goal is to help them use the remained capabilities</a:t>
            </a:r>
            <a:endParaRPr lang="en-US" sz="1200" i="1" dirty="0" smtClean="0"/>
          </a:p>
          <a:p>
            <a:endParaRPr lang="en-US" sz="900" dirty="0" smtClean="0"/>
          </a:p>
          <a:p>
            <a:pPr marL="593725" indent="-457200">
              <a:buFont typeface="+mj-lt"/>
              <a:buAutoNum type="arabicPeriod" startAt="2"/>
            </a:pPr>
            <a:r>
              <a:rPr lang="en-US" sz="2000" dirty="0" smtClean="0"/>
              <a:t>Level of equity beside the strict professional-medical aspects</a:t>
            </a:r>
          </a:p>
          <a:p>
            <a:pPr lvl="2"/>
            <a:r>
              <a:rPr lang="en-US" sz="1600" i="1" dirty="0" smtClean="0"/>
              <a:t>Involvement of social and educational experts to the complex evaluation  assures that our clients will be examined as a part of their social environment</a:t>
            </a:r>
          </a:p>
          <a:p>
            <a:pPr lvl="2">
              <a:buNone/>
            </a:pPr>
            <a:endParaRPr lang="en-US" sz="1000" dirty="0" smtClean="0"/>
          </a:p>
          <a:p>
            <a:pPr marL="593725" indent="-457200">
              <a:buFont typeface="+mj-lt"/>
              <a:buAutoNum type="arabicPeriod" startAt="2"/>
            </a:pPr>
            <a:r>
              <a:rPr lang="en-US" sz="2000" dirty="0" smtClean="0">
                <a:sym typeface="Wingdings" pitchFamily="2" charset="2"/>
              </a:rPr>
              <a:t>Assistive technology: </a:t>
            </a:r>
            <a:r>
              <a:rPr lang="en-US" sz="2000" dirty="0" smtClean="0"/>
              <a:t>extension of outlook and accessibility</a:t>
            </a:r>
            <a:endParaRPr lang="en-US" sz="2000" dirty="0" smtClean="0">
              <a:sym typeface="Wingdings" pitchFamily="2" charset="2"/>
            </a:endParaRPr>
          </a:p>
          <a:p>
            <a:pPr lvl="2"/>
            <a:r>
              <a:rPr lang="en-US" sz="1600" i="1" dirty="0" smtClean="0"/>
              <a:t>Formation of a national AT database to assure the extensive cooperation, availability and temporary use of AT tools</a:t>
            </a:r>
          </a:p>
          <a:p>
            <a:pPr lvl="0"/>
            <a:endParaRPr lang="en-US" sz="900" dirty="0" smtClean="0">
              <a:solidFill>
                <a:prstClr val="white"/>
              </a:solidFill>
            </a:endParaRPr>
          </a:p>
          <a:p>
            <a:pPr marL="593725" indent="-457200">
              <a:buFont typeface="+mj-lt"/>
              <a:buAutoNum type="arabicPeriod" startAt="4"/>
            </a:pPr>
            <a:r>
              <a:rPr lang="en-US" sz="2000" dirty="0" smtClean="0"/>
              <a:t>Evidence based operation</a:t>
            </a:r>
          </a:p>
          <a:p>
            <a:pPr lvl="2"/>
            <a:r>
              <a:rPr lang="en-US" sz="1600" i="1" dirty="0" smtClean="0"/>
              <a:t>Evidence based rehabilitation plan</a:t>
            </a:r>
          </a:p>
          <a:p>
            <a:pPr lvl="2"/>
            <a:r>
              <a:rPr lang="en-US" sz="1600" i="1" dirty="0" smtClean="0"/>
              <a:t>Law modifications</a:t>
            </a:r>
          </a:p>
          <a:p>
            <a:pPr lvl="2"/>
            <a:r>
              <a:rPr lang="en-US" sz="1600" i="1" dirty="0" smtClean="0"/>
              <a:t>Support of reuse based on the real needs, the possibilities of rehabilitation, the costs and the time needed for each rehabilitation period</a:t>
            </a:r>
            <a:endParaRPr lang="en-US" sz="1600" dirty="0"/>
          </a:p>
        </p:txBody>
      </p:sp>
      <p:sp>
        <p:nvSpPr>
          <p:cNvPr id="4" name="Dia számának helye 3"/>
          <p:cNvSpPr>
            <a:spLocks noGrp="1"/>
          </p:cNvSpPr>
          <p:nvPr>
            <p:ph type="sldNum" sz="quarter" idx="12"/>
          </p:nvPr>
        </p:nvSpPr>
        <p:spPr/>
        <p:txBody>
          <a:bodyPr/>
          <a:lstStyle/>
          <a:p>
            <a:pPr>
              <a:defRPr/>
            </a:pPr>
            <a:fld id="{20D76599-E5B0-429F-A41B-8C090A21C3F2}" type="slidenum">
              <a:rPr lang="hu-HU" smtClean="0"/>
              <a:pPr>
                <a:defRPr/>
              </a:pPr>
              <a:t>13</a:t>
            </a:fld>
            <a:endParaRPr lang="hu-HU"/>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 calcmode="lin" valueType="num">
                                      <p:cBhvr additive="base">
                                        <p:cTn id="4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 calcmode="lin" valueType="num">
                                      <p:cBhvr additive="base">
                                        <p:cTn id="5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422030" y="2464296"/>
            <a:ext cx="8229600" cy="1828800"/>
          </a:xfrm>
        </p:spPr>
        <p:txBody>
          <a:bodyPr/>
          <a:lstStyle/>
          <a:p>
            <a:r>
              <a:rPr lang="hu-HU" dirty="0" err="1" smtClean="0"/>
              <a:t>Thank</a:t>
            </a:r>
            <a:r>
              <a:rPr lang="hu-HU" dirty="0" smtClean="0"/>
              <a:t> </a:t>
            </a:r>
            <a:r>
              <a:rPr lang="hu-HU" dirty="0" err="1" smtClean="0"/>
              <a:t>you</a:t>
            </a:r>
            <a:r>
              <a:rPr lang="hu-HU" dirty="0" smtClean="0"/>
              <a:t> </a:t>
            </a:r>
            <a:br>
              <a:rPr lang="hu-HU" dirty="0" smtClean="0"/>
            </a:br>
            <a:r>
              <a:rPr lang="hu-HU" dirty="0" err="1" smtClean="0"/>
              <a:t>for</a:t>
            </a:r>
            <a:r>
              <a:rPr lang="hu-HU" dirty="0" smtClean="0"/>
              <a:t> </a:t>
            </a:r>
            <a:r>
              <a:rPr lang="hu-HU" dirty="0" err="1" smtClean="0"/>
              <a:t>your</a:t>
            </a:r>
            <a:r>
              <a:rPr lang="hu-HU" dirty="0" smtClean="0"/>
              <a:t> </a:t>
            </a:r>
            <a:r>
              <a:rPr lang="hu-HU" dirty="0" err="1" smtClean="0"/>
              <a:t>attention</a:t>
            </a:r>
            <a:r>
              <a:rPr lang="hu-HU" dirty="0" smtClean="0"/>
              <a:t>!</a:t>
            </a:r>
            <a:endParaRPr lang="hu-HU" dirty="0"/>
          </a:p>
        </p:txBody>
      </p:sp>
      <p:sp>
        <p:nvSpPr>
          <p:cNvPr id="4" name="Dia számának helye 3"/>
          <p:cNvSpPr>
            <a:spLocks noGrp="1"/>
          </p:cNvSpPr>
          <p:nvPr>
            <p:ph type="sldNum" sz="quarter" idx="12"/>
          </p:nvPr>
        </p:nvSpPr>
        <p:spPr/>
        <p:txBody>
          <a:bodyPr/>
          <a:lstStyle/>
          <a:p>
            <a:pPr>
              <a:defRPr/>
            </a:pPr>
            <a:fld id="{59553E51-706E-4FF3-BA7C-F495ABEC70B9}" type="slidenum">
              <a:rPr lang="hu-HU" smtClean="0"/>
              <a:pPr>
                <a:defRPr/>
              </a:pPr>
              <a:t>14</a:t>
            </a:fld>
            <a:endParaRPr lang="hu-HU"/>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Csoportba foglalás 16"/>
          <p:cNvGrpSpPr/>
          <p:nvPr/>
        </p:nvGrpSpPr>
        <p:grpSpPr>
          <a:xfrm>
            <a:off x="60722" y="4536504"/>
            <a:ext cx="3143126" cy="2132856"/>
            <a:chOff x="1176338" y="1909763"/>
            <a:chExt cx="6892925" cy="4538662"/>
          </a:xfrm>
        </p:grpSpPr>
        <p:sp>
          <p:nvSpPr>
            <p:cNvPr id="18" name="Freeform 13"/>
            <p:cNvSpPr>
              <a:spLocks/>
            </p:cNvSpPr>
            <p:nvPr/>
          </p:nvSpPr>
          <p:spPr bwMode="auto">
            <a:xfrm>
              <a:off x="2697163" y="5400675"/>
              <a:ext cx="1284287" cy="1047750"/>
            </a:xfrm>
            <a:custGeom>
              <a:avLst/>
              <a:gdLst>
                <a:gd name="T0" fmla="*/ 8 w 840"/>
                <a:gd name="T1" fmla="*/ 512 h 648"/>
                <a:gd name="T2" fmla="*/ 80 w 840"/>
                <a:gd name="T3" fmla="*/ 520 h 648"/>
                <a:gd name="T4" fmla="*/ 48 w 840"/>
                <a:gd name="T5" fmla="*/ 440 h 648"/>
                <a:gd name="T6" fmla="*/ 16 w 840"/>
                <a:gd name="T7" fmla="*/ 448 h 648"/>
                <a:gd name="T8" fmla="*/ 0 w 840"/>
                <a:gd name="T9" fmla="*/ 336 h 648"/>
                <a:gd name="T10" fmla="*/ 32 w 840"/>
                <a:gd name="T11" fmla="*/ 312 h 648"/>
                <a:gd name="T12" fmla="*/ 72 w 840"/>
                <a:gd name="T13" fmla="*/ 160 h 648"/>
                <a:gd name="T14" fmla="*/ 144 w 840"/>
                <a:gd name="T15" fmla="*/ 176 h 648"/>
                <a:gd name="T16" fmla="*/ 200 w 840"/>
                <a:gd name="T17" fmla="*/ 168 h 648"/>
                <a:gd name="T18" fmla="*/ 232 w 840"/>
                <a:gd name="T19" fmla="*/ 72 h 648"/>
                <a:gd name="T20" fmla="*/ 280 w 840"/>
                <a:gd name="T21" fmla="*/ 80 h 648"/>
                <a:gd name="T22" fmla="*/ 312 w 840"/>
                <a:gd name="T23" fmla="*/ 64 h 648"/>
                <a:gd name="T24" fmla="*/ 320 w 840"/>
                <a:gd name="T25" fmla="*/ 88 h 648"/>
                <a:gd name="T26" fmla="*/ 344 w 840"/>
                <a:gd name="T27" fmla="*/ 96 h 648"/>
                <a:gd name="T28" fmla="*/ 344 w 840"/>
                <a:gd name="T29" fmla="*/ 64 h 648"/>
                <a:gd name="T30" fmla="*/ 392 w 840"/>
                <a:gd name="T31" fmla="*/ 64 h 648"/>
                <a:gd name="T32" fmla="*/ 400 w 840"/>
                <a:gd name="T33" fmla="*/ 0 h 648"/>
                <a:gd name="T34" fmla="*/ 496 w 840"/>
                <a:gd name="T35" fmla="*/ 0 h 648"/>
                <a:gd name="T36" fmla="*/ 520 w 840"/>
                <a:gd name="T37" fmla="*/ 48 h 648"/>
                <a:gd name="T38" fmla="*/ 488 w 840"/>
                <a:gd name="T39" fmla="*/ 80 h 648"/>
                <a:gd name="T40" fmla="*/ 528 w 840"/>
                <a:gd name="T41" fmla="*/ 112 h 648"/>
                <a:gd name="T42" fmla="*/ 512 w 840"/>
                <a:gd name="T43" fmla="*/ 144 h 648"/>
                <a:gd name="T44" fmla="*/ 528 w 840"/>
                <a:gd name="T45" fmla="*/ 168 h 648"/>
                <a:gd name="T46" fmla="*/ 568 w 840"/>
                <a:gd name="T47" fmla="*/ 144 h 648"/>
                <a:gd name="T48" fmla="*/ 600 w 840"/>
                <a:gd name="T49" fmla="*/ 96 h 648"/>
                <a:gd name="T50" fmla="*/ 648 w 840"/>
                <a:gd name="T51" fmla="*/ 128 h 648"/>
                <a:gd name="T52" fmla="*/ 632 w 840"/>
                <a:gd name="T53" fmla="*/ 168 h 648"/>
                <a:gd name="T54" fmla="*/ 648 w 840"/>
                <a:gd name="T55" fmla="*/ 200 h 648"/>
                <a:gd name="T56" fmla="*/ 696 w 840"/>
                <a:gd name="T57" fmla="*/ 208 h 648"/>
                <a:gd name="T58" fmla="*/ 752 w 840"/>
                <a:gd name="T59" fmla="*/ 280 h 648"/>
                <a:gd name="T60" fmla="*/ 800 w 840"/>
                <a:gd name="T61" fmla="*/ 288 h 648"/>
                <a:gd name="T62" fmla="*/ 840 w 840"/>
                <a:gd name="T63" fmla="*/ 368 h 648"/>
                <a:gd name="T64" fmla="*/ 808 w 840"/>
                <a:gd name="T65" fmla="*/ 440 h 648"/>
                <a:gd name="T66" fmla="*/ 792 w 840"/>
                <a:gd name="T67" fmla="*/ 464 h 648"/>
                <a:gd name="T68" fmla="*/ 816 w 840"/>
                <a:gd name="T69" fmla="*/ 488 h 648"/>
                <a:gd name="T70" fmla="*/ 800 w 840"/>
                <a:gd name="T71" fmla="*/ 504 h 648"/>
                <a:gd name="T72" fmla="*/ 728 w 840"/>
                <a:gd name="T73" fmla="*/ 472 h 648"/>
                <a:gd name="T74" fmla="*/ 704 w 840"/>
                <a:gd name="T75" fmla="*/ 472 h 648"/>
                <a:gd name="T76" fmla="*/ 672 w 840"/>
                <a:gd name="T77" fmla="*/ 544 h 648"/>
                <a:gd name="T78" fmla="*/ 600 w 840"/>
                <a:gd name="T79" fmla="*/ 608 h 648"/>
                <a:gd name="T80" fmla="*/ 584 w 840"/>
                <a:gd name="T81" fmla="*/ 584 h 648"/>
                <a:gd name="T82" fmla="*/ 568 w 840"/>
                <a:gd name="T83" fmla="*/ 616 h 648"/>
                <a:gd name="T84" fmla="*/ 528 w 840"/>
                <a:gd name="T85" fmla="*/ 648 h 648"/>
                <a:gd name="T86" fmla="*/ 504 w 840"/>
                <a:gd name="T87" fmla="*/ 616 h 648"/>
                <a:gd name="T88" fmla="*/ 472 w 840"/>
                <a:gd name="T89" fmla="*/ 640 h 648"/>
                <a:gd name="T90" fmla="*/ 408 w 840"/>
                <a:gd name="T91" fmla="*/ 624 h 648"/>
                <a:gd name="T92" fmla="*/ 392 w 840"/>
                <a:gd name="T93" fmla="*/ 600 h 648"/>
                <a:gd name="T94" fmla="*/ 336 w 840"/>
                <a:gd name="T95" fmla="*/ 600 h 648"/>
                <a:gd name="T96" fmla="*/ 304 w 840"/>
                <a:gd name="T97" fmla="*/ 624 h 648"/>
                <a:gd name="T98" fmla="*/ 240 w 840"/>
                <a:gd name="T99" fmla="*/ 592 h 648"/>
                <a:gd name="T100" fmla="*/ 192 w 840"/>
                <a:gd name="T101" fmla="*/ 600 h 648"/>
                <a:gd name="T102" fmla="*/ 176 w 840"/>
                <a:gd name="T103" fmla="*/ 592 h 648"/>
                <a:gd name="T104" fmla="*/ 144 w 840"/>
                <a:gd name="T105" fmla="*/ 624 h 648"/>
                <a:gd name="T106" fmla="*/ 128 w 840"/>
                <a:gd name="T107" fmla="*/ 576 h 648"/>
                <a:gd name="T108" fmla="*/ 16 w 840"/>
                <a:gd name="T109" fmla="*/ 536 h 648"/>
                <a:gd name="T110" fmla="*/ 8 w 840"/>
                <a:gd name="T111" fmla="*/ 512 h 64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40"/>
                <a:gd name="T169" fmla="*/ 0 h 648"/>
                <a:gd name="T170" fmla="*/ 840 w 840"/>
                <a:gd name="T171" fmla="*/ 648 h 64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40" h="648">
                  <a:moveTo>
                    <a:pt x="8" y="512"/>
                  </a:moveTo>
                  <a:lnTo>
                    <a:pt x="80" y="520"/>
                  </a:lnTo>
                  <a:lnTo>
                    <a:pt x="48" y="440"/>
                  </a:lnTo>
                  <a:lnTo>
                    <a:pt x="16" y="448"/>
                  </a:lnTo>
                  <a:lnTo>
                    <a:pt x="0" y="336"/>
                  </a:lnTo>
                  <a:lnTo>
                    <a:pt x="32" y="312"/>
                  </a:lnTo>
                  <a:lnTo>
                    <a:pt x="72" y="160"/>
                  </a:lnTo>
                  <a:lnTo>
                    <a:pt x="144" y="176"/>
                  </a:lnTo>
                  <a:lnTo>
                    <a:pt x="200" y="168"/>
                  </a:lnTo>
                  <a:lnTo>
                    <a:pt x="232" y="72"/>
                  </a:lnTo>
                  <a:lnTo>
                    <a:pt x="280" y="80"/>
                  </a:lnTo>
                  <a:lnTo>
                    <a:pt x="312" y="64"/>
                  </a:lnTo>
                  <a:lnTo>
                    <a:pt x="320" y="88"/>
                  </a:lnTo>
                  <a:lnTo>
                    <a:pt x="344" y="96"/>
                  </a:lnTo>
                  <a:lnTo>
                    <a:pt x="344" y="64"/>
                  </a:lnTo>
                  <a:lnTo>
                    <a:pt x="392" y="64"/>
                  </a:lnTo>
                  <a:lnTo>
                    <a:pt x="400" y="0"/>
                  </a:lnTo>
                  <a:lnTo>
                    <a:pt x="496" y="0"/>
                  </a:lnTo>
                  <a:lnTo>
                    <a:pt x="520" y="48"/>
                  </a:lnTo>
                  <a:lnTo>
                    <a:pt x="488" y="80"/>
                  </a:lnTo>
                  <a:lnTo>
                    <a:pt x="528" y="112"/>
                  </a:lnTo>
                  <a:lnTo>
                    <a:pt x="512" y="144"/>
                  </a:lnTo>
                  <a:lnTo>
                    <a:pt x="528" y="168"/>
                  </a:lnTo>
                  <a:lnTo>
                    <a:pt x="568" y="144"/>
                  </a:lnTo>
                  <a:lnTo>
                    <a:pt x="600" y="96"/>
                  </a:lnTo>
                  <a:lnTo>
                    <a:pt x="648" y="128"/>
                  </a:lnTo>
                  <a:lnTo>
                    <a:pt x="632" y="168"/>
                  </a:lnTo>
                  <a:lnTo>
                    <a:pt x="648" y="200"/>
                  </a:lnTo>
                  <a:lnTo>
                    <a:pt x="696" y="208"/>
                  </a:lnTo>
                  <a:lnTo>
                    <a:pt x="752" y="280"/>
                  </a:lnTo>
                  <a:lnTo>
                    <a:pt x="800" y="288"/>
                  </a:lnTo>
                  <a:lnTo>
                    <a:pt x="840" y="368"/>
                  </a:lnTo>
                  <a:lnTo>
                    <a:pt x="808" y="440"/>
                  </a:lnTo>
                  <a:lnTo>
                    <a:pt x="792" y="464"/>
                  </a:lnTo>
                  <a:lnTo>
                    <a:pt x="816" y="488"/>
                  </a:lnTo>
                  <a:lnTo>
                    <a:pt x="800" y="504"/>
                  </a:lnTo>
                  <a:lnTo>
                    <a:pt x="728" y="472"/>
                  </a:lnTo>
                  <a:lnTo>
                    <a:pt x="704" y="472"/>
                  </a:lnTo>
                  <a:lnTo>
                    <a:pt x="672" y="544"/>
                  </a:lnTo>
                  <a:lnTo>
                    <a:pt x="600" y="608"/>
                  </a:lnTo>
                  <a:lnTo>
                    <a:pt x="584" y="584"/>
                  </a:lnTo>
                  <a:lnTo>
                    <a:pt x="568" y="616"/>
                  </a:lnTo>
                  <a:lnTo>
                    <a:pt x="528" y="648"/>
                  </a:lnTo>
                  <a:lnTo>
                    <a:pt x="504" y="616"/>
                  </a:lnTo>
                  <a:lnTo>
                    <a:pt x="472" y="640"/>
                  </a:lnTo>
                  <a:lnTo>
                    <a:pt x="408" y="624"/>
                  </a:lnTo>
                  <a:lnTo>
                    <a:pt x="392" y="600"/>
                  </a:lnTo>
                  <a:lnTo>
                    <a:pt x="336" y="600"/>
                  </a:lnTo>
                  <a:lnTo>
                    <a:pt x="304" y="624"/>
                  </a:lnTo>
                  <a:lnTo>
                    <a:pt x="240" y="592"/>
                  </a:lnTo>
                  <a:lnTo>
                    <a:pt x="192" y="600"/>
                  </a:lnTo>
                  <a:lnTo>
                    <a:pt x="176" y="592"/>
                  </a:lnTo>
                  <a:lnTo>
                    <a:pt x="144" y="624"/>
                  </a:lnTo>
                  <a:lnTo>
                    <a:pt x="128" y="576"/>
                  </a:lnTo>
                  <a:lnTo>
                    <a:pt x="16" y="536"/>
                  </a:lnTo>
                  <a:lnTo>
                    <a:pt x="8" y="512"/>
                  </a:lnTo>
                  <a:close/>
                </a:path>
              </a:pathLst>
            </a:custGeom>
            <a:solidFill>
              <a:srgbClr val="96D0AC"/>
            </a:solidFill>
            <a:ln w="9525">
              <a:solidFill>
                <a:schemeClr val="bg1"/>
              </a:solidFill>
              <a:round/>
              <a:headEnd/>
              <a:tailEnd/>
            </a:ln>
          </p:spPr>
          <p:txBody>
            <a:bodyPr/>
            <a:lstStyle/>
            <a:p>
              <a:endParaRPr lang="hu-HU">
                <a:solidFill>
                  <a:srgbClr val="000000"/>
                </a:solidFill>
              </a:endParaRPr>
            </a:p>
          </p:txBody>
        </p:sp>
        <p:sp>
          <p:nvSpPr>
            <p:cNvPr id="19" name="Freeform 5"/>
            <p:cNvSpPr>
              <a:spLocks/>
            </p:cNvSpPr>
            <p:nvPr/>
          </p:nvSpPr>
          <p:spPr bwMode="auto">
            <a:xfrm>
              <a:off x="1420813" y="4313238"/>
              <a:ext cx="1101725" cy="1203325"/>
            </a:xfrm>
            <a:custGeom>
              <a:avLst/>
              <a:gdLst>
                <a:gd name="T0" fmla="*/ 328 w 720"/>
                <a:gd name="T1" fmla="*/ 744 h 744"/>
                <a:gd name="T2" fmla="*/ 328 w 720"/>
                <a:gd name="T3" fmla="*/ 688 h 744"/>
                <a:gd name="T4" fmla="*/ 280 w 720"/>
                <a:gd name="T5" fmla="*/ 648 h 744"/>
                <a:gd name="T6" fmla="*/ 216 w 720"/>
                <a:gd name="T7" fmla="*/ 632 h 744"/>
                <a:gd name="T8" fmla="*/ 184 w 720"/>
                <a:gd name="T9" fmla="*/ 568 h 744"/>
                <a:gd name="T10" fmla="*/ 152 w 720"/>
                <a:gd name="T11" fmla="*/ 560 h 744"/>
                <a:gd name="T12" fmla="*/ 104 w 720"/>
                <a:gd name="T13" fmla="*/ 528 h 744"/>
                <a:gd name="T14" fmla="*/ 88 w 720"/>
                <a:gd name="T15" fmla="*/ 472 h 744"/>
                <a:gd name="T16" fmla="*/ 0 w 720"/>
                <a:gd name="T17" fmla="*/ 392 h 744"/>
                <a:gd name="T18" fmla="*/ 8 w 720"/>
                <a:gd name="T19" fmla="*/ 368 h 744"/>
                <a:gd name="T20" fmla="*/ 40 w 720"/>
                <a:gd name="T21" fmla="*/ 376 h 744"/>
                <a:gd name="T22" fmla="*/ 32 w 720"/>
                <a:gd name="T23" fmla="*/ 344 h 744"/>
                <a:gd name="T24" fmla="*/ 8 w 720"/>
                <a:gd name="T25" fmla="*/ 312 h 744"/>
                <a:gd name="T26" fmla="*/ 48 w 720"/>
                <a:gd name="T27" fmla="*/ 280 h 744"/>
                <a:gd name="T28" fmla="*/ 8 w 720"/>
                <a:gd name="T29" fmla="*/ 240 h 744"/>
                <a:gd name="T30" fmla="*/ 72 w 720"/>
                <a:gd name="T31" fmla="*/ 240 h 744"/>
                <a:gd name="T32" fmla="*/ 112 w 720"/>
                <a:gd name="T33" fmla="*/ 192 h 744"/>
                <a:gd name="T34" fmla="*/ 160 w 720"/>
                <a:gd name="T35" fmla="*/ 192 h 744"/>
                <a:gd name="T36" fmla="*/ 200 w 720"/>
                <a:gd name="T37" fmla="*/ 112 h 744"/>
                <a:gd name="T38" fmla="*/ 272 w 720"/>
                <a:gd name="T39" fmla="*/ 104 h 744"/>
                <a:gd name="T40" fmla="*/ 312 w 720"/>
                <a:gd name="T41" fmla="*/ 120 h 744"/>
                <a:gd name="T42" fmla="*/ 344 w 720"/>
                <a:gd name="T43" fmla="*/ 64 h 744"/>
                <a:gd name="T44" fmla="*/ 400 w 720"/>
                <a:gd name="T45" fmla="*/ 64 h 744"/>
                <a:gd name="T46" fmla="*/ 424 w 720"/>
                <a:gd name="T47" fmla="*/ 88 h 744"/>
                <a:gd name="T48" fmla="*/ 480 w 720"/>
                <a:gd name="T49" fmla="*/ 0 h 744"/>
                <a:gd name="T50" fmla="*/ 504 w 720"/>
                <a:gd name="T51" fmla="*/ 32 h 744"/>
                <a:gd name="T52" fmla="*/ 512 w 720"/>
                <a:gd name="T53" fmla="*/ 8 h 744"/>
                <a:gd name="T54" fmla="*/ 544 w 720"/>
                <a:gd name="T55" fmla="*/ 40 h 744"/>
                <a:gd name="T56" fmla="*/ 600 w 720"/>
                <a:gd name="T57" fmla="*/ 56 h 744"/>
                <a:gd name="T58" fmla="*/ 624 w 720"/>
                <a:gd name="T59" fmla="*/ 96 h 744"/>
                <a:gd name="T60" fmla="*/ 616 w 720"/>
                <a:gd name="T61" fmla="*/ 144 h 744"/>
                <a:gd name="T62" fmla="*/ 656 w 720"/>
                <a:gd name="T63" fmla="*/ 144 h 744"/>
                <a:gd name="T64" fmla="*/ 672 w 720"/>
                <a:gd name="T65" fmla="*/ 224 h 744"/>
                <a:gd name="T66" fmla="*/ 720 w 720"/>
                <a:gd name="T67" fmla="*/ 312 h 744"/>
                <a:gd name="T68" fmla="*/ 632 w 720"/>
                <a:gd name="T69" fmla="*/ 312 h 744"/>
                <a:gd name="T70" fmla="*/ 584 w 720"/>
                <a:gd name="T71" fmla="*/ 376 h 744"/>
                <a:gd name="T72" fmla="*/ 600 w 720"/>
                <a:gd name="T73" fmla="*/ 528 h 744"/>
                <a:gd name="T74" fmla="*/ 568 w 720"/>
                <a:gd name="T75" fmla="*/ 576 h 744"/>
                <a:gd name="T76" fmla="*/ 576 w 720"/>
                <a:gd name="T77" fmla="*/ 640 h 744"/>
                <a:gd name="T78" fmla="*/ 536 w 720"/>
                <a:gd name="T79" fmla="*/ 624 h 744"/>
                <a:gd name="T80" fmla="*/ 488 w 720"/>
                <a:gd name="T81" fmla="*/ 632 h 744"/>
                <a:gd name="T82" fmla="*/ 456 w 720"/>
                <a:gd name="T83" fmla="*/ 624 h 744"/>
                <a:gd name="T84" fmla="*/ 472 w 720"/>
                <a:gd name="T85" fmla="*/ 680 h 744"/>
                <a:gd name="T86" fmla="*/ 464 w 720"/>
                <a:gd name="T87" fmla="*/ 736 h 744"/>
                <a:gd name="T88" fmla="*/ 400 w 720"/>
                <a:gd name="T89" fmla="*/ 728 h 744"/>
                <a:gd name="T90" fmla="*/ 328 w 720"/>
                <a:gd name="T91" fmla="*/ 744 h 74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20"/>
                <a:gd name="T139" fmla="*/ 0 h 744"/>
                <a:gd name="T140" fmla="*/ 720 w 720"/>
                <a:gd name="T141" fmla="*/ 744 h 74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20" h="744">
                  <a:moveTo>
                    <a:pt x="328" y="744"/>
                  </a:moveTo>
                  <a:lnTo>
                    <a:pt x="328" y="688"/>
                  </a:lnTo>
                  <a:lnTo>
                    <a:pt x="280" y="648"/>
                  </a:lnTo>
                  <a:lnTo>
                    <a:pt x="216" y="632"/>
                  </a:lnTo>
                  <a:lnTo>
                    <a:pt x="184" y="568"/>
                  </a:lnTo>
                  <a:lnTo>
                    <a:pt x="152" y="560"/>
                  </a:lnTo>
                  <a:lnTo>
                    <a:pt x="104" y="528"/>
                  </a:lnTo>
                  <a:lnTo>
                    <a:pt x="88" y="472"/>
                  </a:lnTo>
                  <a:lnTo>
                    <a:pt x="0" y="392"/>
                  </a:lnTo>
                  <a:lnTo>
                    <a:pt x="8" y="368"/>
                  </a:lnTo>
                  <a:lnTo>
                    <a:pt x="40" y="376"/>
                  </a:lnTo>
                  <a:lnTo>
                    <a:pt x="32" y="344"/>
                  </a:lnTo>
                  <a:lnTo>
                    <a:pt x="8" y="312"/>
                  </a:lnTo>
                  <a:lnTo>
                    <a:pt x="48" y="280"/>
                  </a:lnTo>
                  <a:lnTo>
                    <a:pt x="8" y="240"/>
                  </a:lnTo>
                  <a:lnTo>
                    <a:pt x="72" y="240"/>
                  </a:lnTo>
                  <a:lnTo>
                    <a:pt x="112" y="192"/>
                  </a:lnTo>
                  <a:lnTo>
                    <a:pt x="160" y="192"/>
                  </a:lnTo>
                  <a:lnTo>
                    <a:pt x="200" y="112"/>
                  </a:lnTo>
                  <a:lnTo>
                    <a:pt x="272" y="104"/>
                  </a:lnTo>
                  <a:lnTo>
                    <a:pt x="312" y="120"/>
                  </a:lnTo>
                  <a:lnTo>
                    <a:pt x="344" y="64"/>
                  </a:lnTo>
                  <a:lnTo>
                    <a:pt x="400" y="64"/>
                  </a:lnTo>
                  <a:lnTo>
                    <a:pt x="424" y="88"/>
                  </a:lnTo>
                  <a:lnTo>
                    <a:pt x="480" y="0"/>
                  </a:lnTo>
                  <a:lnTo>
                    <a:pt x="504" y="32"/>
                  </a:lnTo>
                  <a:lnTo>
                    <a:pt x="512" y="8"/>
                  </a:lnTo>
                  <a:lnTo>
                    <a:pt x="544" y="40"/>
                  </a:lnTo>
                  <a:lnTo>
                    <a:pt x="600" y="56"/>
                  </a:lnTo>
                  <a:lnTo>
                    <a:pt x="624" y="96"/>
                  </a:lnTo>
                  <a:lnTo>
                    <a:pt x="616" y="144"/>
                  </a:lnTo>
                  <a:lnTo>
                    <a:pt x="656" y="144"/>
                  </a:lnTo>
                  <a:lnTo>
                    <a:pt x="672" y="224"/>
                  </a:lnTo>
                  <a:lnTo>
                    <a:pt x="720" y="312"/>
                  </a:lnTo>
                  <a:lnTo>
                    <a:pt x="632" y="312"/>
                  </a:lnTo>
                  <a:lnTo>
                    <a:pt x="584" y="376"/>
                  </a:lnTo>
                  <a:lnTo>
                    <a:pt x="600" y="528"/>
                  </a:lnTo>
                  <a:lnTo>
                    <a:pt x="568" y="576"/>
                  </a:lnTo>
                  <a:lnTo>
                    <a:pt x="576" y="640"/>
                  </a:lnTo>
                  <a:lnTo>
                    <a:pt x="536" y="624"/>
                  </a:lnTo>
                  <a:lnTo>
                    <a:pt x="488" y="632"/>
                  </a:lnTo>
                  <a:lnTo>
                    <a:pt x="456" y="624"/>
                  </a:lnTo>
                  <a:lnTo>
                    <a:pt x="472" y="680"/>
                  </a:lnTo>
                  <a:lnTo>
                    <a:pt x="464" y="736"/>
                  </a:lnTo>
                  <a:lnTo>
                    <a:pt x="400" y="728"/>
                  </a:lnTo>
                  <a:lnTo>
                    <a:pt x="328" y="744"/>
                  </a:lnTo>
                  <a:close/>
                </a:path>
              </a:pathLst>
            </a:custGeom>
            <a:solidFill>
              <a:srgbClr val="A0C6A0"/>
            </a:solidFill>
            <a:ln w="9525">
              <a:solidFill>
                <a:schemeClr val="bg1"/>
              </a:solidFill>
              <a:round/>
              <a:headEnd/>
              <a:tailEnd/>
            </a:ln>
          </p:spPr>
          <p:txBody>
            <a:bodyPr/>
            <a:lstStyle/>
            <a:p>
              <a:endParaRPr lang="hu-HU">
                <a:solidFill>
                  <a:srgbClr val="000000"/>
                </a:solidFill>
              </a:endParaRPr>
            </a:p>
          </p:txBody>
        </p:sp>
        <p:sp>
          <p:nvSpPr>
            <p:cNvPr id="20" name="Freeform 6"/>
            <p:cNvSpPr>
              <a:spLocks/>
            </p:cNvSpPr>
            <p:nvPr/>
          </p:nvSpPr>
          <p:spPr bwMode="auto">
            <a:xfrm>
              <a:off x="1922463" y="4454525"/>
              <a:ext cx="1419225" cy="1785938"/>
            </a:xfrm>
            <a:custGeom>
              <a:avLst/>
              <a:gdLst>
                <a:gd name="T0" fmla="*/ 0 w 928"/>
                <a:gd name="T1" fmla="*/ 656 h 1104"/>
                <a:gd name="T2" fmla="*/ 72 w 928"/>
                <a:gd name="T3" fmla="*/ 640 h 1104"/>
                <a:gd name="T4" fmla="*/ 136 w 928"/>
                <a:gd name="T5" fmla="*/ 648 h 1104"/>
                <a:gd name="T6" fmla="*/ 144 w 928"/>
                <a:gd name="T7" fmla="*/ 592 h 1104"/>
                <a:gd name="T8" fmla="*/ 128 w 928"/>
                <a:gd name="T9" fmla="*/ 536 h 1104"/>
                <a:gd name="T10" fmla="*/ 160 w 928"/>
                <a:gd name="T11" fmla="*/ 544 h 1104"/>
                <a:gd name="T12" fmla="*/ 208 w 928"/>
                <a:gd name="T13" fmla="*/ 536 h 1104"/>
                <a:gd name="T14" fmla="*/ 248 w 928"/>
                <a:gd name="T15" fmla="*/ 552 h 1104"/>
                <a:gd name="T16" fmla="*/ 240 w 928"/>
                <a:gd name="T17" fmla="*/ 488 h 1104"/>
                <a:gd name="T18" fmla="*/ 272 w 928"/>
                <a:gd name="T19" fmla="*/ 440 h 1104"/>
                <a:gd name="T20" fmla="*/ 256 w 928"/>
                <a:gd name="T21" fmla="*/ 288 h 1104"/>
                <a:gd name="T22" fmla="*/ 304 w 928"/>
                <a:gd name="T23" fmla="*/ 224 h 1104"/>
                <a:gd name="T24" fmla="*/ 392 w 928"/>
                <a:gd name="T25" fmla="*/ 224 h 1104"/>
                <a:gd name="T26" fmla="*/ 456 w 928"/>
                <a:gd name="T27" fmla="*/ 216 h 1104"/>
                <a:gd name="T28" fmla="*/ 696 w 928"/>
                <a:gd name="T29" fmla="*/ 80 h 1104"/>
                <a:gd name="T30" fmla="*/ 728 w 928"/>
                <a:gd name="T31" fmla="*/ 80 h 1104"/>
                <a:gd name="T32" fmla="*/ 736 w 928"/>
                <a:gd name="T33" fmla="*/ 56 h 1104"/>
                <a:gd name="T34" fmla="*/ 840 w 928"/>
                <a:gd name="T35" fmla="*/ 0 h 1104"/>
                <a:gd name="T36" fmla="*/ 912 w 928"/>
                <a:gd name="T37" fmla="*/ 24 h 1104"/>
                <a:gd name="T38" fmla="*/ 912 w 928"/>
                <a:gd name="T39" fmla="*/ 104 h 1104"/>
                <a:gd name="T40" fmla="*/ 928 w 928"/>
                <a:gd name="T41" fmla="*/ 192 h 1104"/>
                <a:gd name="T42" fmla="*/ 896 w 928"/>
                <a:gd name="T43" fmla="*/ 208 h 1104"/>
                <a:gd name="T44" fmla="*/ 888 w 928"/>
                <a:gd name="T45" fmla="*/ 304 h 1104"/>
                <a:gd name="T46" fmla="*/ 848 w 928"/>
                <a:gd name="T47" fmla="*/ 312 h 1104"/>
                <a:gd name="T48" fmla="*/ 840 w 928"/>
                <a:gd name="T49" fmla="*/ 344 h 1104"/>
                <a:gd name="T50" fmla="*/ 856 w 928"/>
                <a:gd name="T51" fmla="*/ 360 h 1104"/>
                <a:gd name="T52" fmla="*/ 816 w 928"/>
                <a:gd name="T53" fmla="*/ 432 h 1104"/>
                <a:gd name="T54" fmla="*/ 824 w 928"/>
                <a:gd name="T55" fmla="*/ 544 h 1104"/>
                <a:gd name="T56" fmla="*/ 792 w 928"/>
                <a:gd name="T57" fmla="*/ 568 h 1104"/>
                <a:gd name="T58" fmla="*/ 808 w 928"/>
                <a:gd name="T59" fmla="*/ 600 h 1104"/>
                <a:gd name="T60" fmla="*/ 832 w 928"/>
                <a:gd name="T61" fmla="*/ 592 h 1104"/>
                <a:gd name="T62" fmla="*/ 824 w 928"/>
                <a:gd name="T63" fmla="*/ 648 h 1104"/>
                <a:gd name="T64" fmla="*/ 792 w 928"/>
                <a:gd name="T65" fmla="*/ 664 h 1104"/>
                <a:gd name="T66" fmla="*/ 744 w 928"/>
                <a:gd name="T67" fmla="*/ 656 h 1104"/>
                <a:gd name="T68" fmla="*/ 712 w 928"/>
                <a:gd name="T69" fmla="*/ 752 h 1104"/>
                <a:gd name="T70" fmla="*/ 656 w 928"/>
                <a:gd name="T71" fmla="*/ 760 h 1104"/>
                <a:gd name="T72" fmla="*/ 584 w 928"/>
                <a:gd name="T73" fmla="*/ 744 h 1104"/>
                <a:gd name="T74" fmla="*/ 544 w 928"/>
                <a:gd name="T75" fmla="*/ 896 h 1104"/>
                <a:gd name="T76" fmla="*/ 512 w 928"/>
                <a:gd name="T77" fmla="*/ 920 h 1104"/>
                <a:gd name="T78" fmla="*/ 528 w 928"/>
                <a:gd name="T79" fmla="*/ 1032 h 1104"/>
                <a:gd name="T80" fmla="*/ 560 w 928"/>
                <a:gd name="T81" fmla="*/ 1024 h 1104"/>
                <a:gd name="T82" fmla="*/ 592 w 928"/>
                <a:gd name="T83" fmla="*/ 1104 h 1104"/>
                <a:gd name="T84" fmla="*/ 520 w 928"/>
                <a:gd name="T85" fmla="*/ 1096 h 1104"/>
                <a:gd name="T86" fmla="*/ 472 w 928"/>
                <a:gd name="T87" fmla="*/ 1024 h 1104"/>
                <a:gd name="T88" fmla="*/ 368 w 928"/>
                <a:gd name="T89" fmla="*/ 1008 h 1104"/>
                <a:gd name="T90" fmla="*/ 360 w 928"/>
                <a:gd name="T91" fmla="*/ 1032 h 1104"/>
                <a:gd name="T92" fmla="*/ 320 w 928"/>
                <a:gd name="T93" fmla="*/ 1008 h 1104"/>
                <a:gd name="T94" fmla="*/ 328 w 928"/>
                <a:gd name="T95" fmla="*/ 968 h 1104"/>
                <a:gd name="T96" fmla="*/ 288 w 928"/>
                <a:gd name="T97" fmla="*/ 976 h 1104"/>
                <a:gd name="T98" fmla="*/ 264 w 928"/>
                <a:gd name="T99" fmla="*/ 944 h 1104"/>
                <a:gd name="T100" fmla="*/ 280 w 928"/>
                <a:gd name="T101" fmla="*/ 928 h 1104"/>
                <a:gd name="T102" fmla="*/ 256 w 928"/>
                <a:gd name="T103" fmla="*/ 912 h 1104"/>
                <a:gd name="T104" fmla="*/ 240 w 928"/>
                <a:gd name="T105" fmla="*/ 880 h 1104"/>
                <a:gd name="T106" fmla="*/ 224 w 928"/>
                <a:gd name="T107" fmla="*/ 880 h 1104"/>
                <a:gd name="T108" fmla="*/ 232 w 928"/>
                <a:gd name="T109" fmla="*/ 840 h 1104"/>
                <a:gd name="T110" fmla="*/ 208 w 928"/>
                <a:gd name="T111" fmla="*/ 848 h 1104"/>
                <a:gd name="T112" fmla="*/ 208 w 928"/>
                <a:gd name="T113" fmla="*/ 800 h 1104"/>
                <a:gd name="T114" fmla="*/ 88 w 928"/>
                <a:gd name="T115" fmla="*/ 728 h 1104"/>
                <a:gd name="T116" fmla="*/ 32 w 928"/>
                <a:gd name="T117" fmla="*/ 696 h 1104"/>
                <a:gd name="T118" fmla="*/ 0 w 928"/>
                <a:gd name="T119" fmla="*/ 656 h 110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28"/>
                <a:gd name="T181" fmla="*/ 0 h 1104"/>
                <a:gd name="T182" fmla="*/ 928 w 928"/>
                <a:gd name="T183" fmla="*/ 1104 h 110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28" h="1104">
                  <a:moveTo>
                    <a:pt x="0" y="656"/>
                  </a:moveTo>
                  <a:lnTo>
                    <a:pt x="72" y="640"/>
                  </a:lnTo>
                  <a:lnTo>
                    <a:pt x="136" y="648"/>
                  </a:lnTo>
                  <a:lnTo>
                    <a:pt x="144" y="592"/>
                  </a:lnTo>
                  <a:lnTo>
                    <a:pt x="128" y="536"/>
                  </a:lnTo>
                  <a:lnTo>
                    <a:pt x="160" y="544"/>
                  </a:lnTo>
                  <a:lnTo>
                    <a:pt x="208" y="536"/>
                  </a:lnTo>
                  <a:lnTo>
                    <a:pt x="248" y="552"/>
                  </a:lnTo>
                  <a:lnTo>
                    <a:pt x="240" y="488"/>
                  </a:lnTo>
                  <a:lnTo>
                    <a:pt x="272" y="440"/>
                  </a:lnTo>
                  <a:lnTo>
                    <a:pt x="256" y="288"/>
                  </a:lnTo>
                  <a:lnTo>
                    <a:pt x="304" y="224"/>
                  </a:lnTo>
                  <a:lnTo>
                    <a:pt x="392" y="224"/>
                  </a:lnTo>
                  <a:lnTo>
                    <a:pt x="456" y="216"/>
                  </a:lnTo>
                  <a:lnTo>
                    <a:pt x="696" y="80"/>
                  </a:lnTo>
                  <a:lnTo>
                    <a:pt x="728" y="80"/>
                  </a:lnTo>
                  <a:lnTo>
                    <a:pt x="736" y="56"/>
                  </a:lnTo>
                  <a:lnTo>
                    <a:pt x="840" y="0"/>
                  </a:lnTo>
                  <a:lnTo>
                    <a:pt x="912" y="24"/>
                  </a:lnTo>
                  <a:lnTo>
                    <a:pt x="912" y="104"/>
                  </a:lnTo>
                  <a:lnTo>
                    <a:pt x="928" y="192"/>
                  </a:lnTo>
                  <a:lnTo>
                    <a:pt x="896" y="208"/>
                  </a:lnTo>
                  <a:lnTo>
                    <a:pt x="888" y="304"/>
                  </a:lnTo>
                  <a:lnTo>
                    <a:pt x="848" y="312"/>
                  </a:lnTo>
                  <a:lnTo>
                    <a:pt x="840" y="344"/>
                  </a:lnTo>
                  <a:lnTo>
                    <a:pt x="856" y="360"/>
                  </a:lnTo>
                  <a:lnTo>
                    <a:pt x="816" y="432"/>
                  </a:lnTo>
                  <a:lnTo>
                    <a:pt x="824" y="544"/>
                  </a:lnTo>
                  <a:lnTo>
                    <a:pt x="792" y="568"/>
                  </a:lnTo>
                  <a:lnTo>
                    <a:pt x="808" y="600"/>
                  </a:lnTo>
                  <a:lnTo>
                    <a:pt x="832" y="592"/>
                  </a:lnTo>
                  <a:lnTo>
                    <a:pt x="824" y="648"/>
                  </a:lnTo>
                  <a:lnTo>
                    <a:pt x="792" y="664"/>
                  </a:lnTo>
                  <a:lnTo>
                    <a:pt x="744" y="656"/>
                  </a:lnTo>
                  <a:lnTo>
                    <a:pt x="712" y="752"/>
                  </a:lnTo>
                  <a:lnTo>
                    <a:pt x="656" y="760"/>
                  </a:lnTo>
                  <a:lnTo>
                    <a:pt x="584" y="744"/>
                  </a:lnTo>
                  <a:lnTo>
                    <a:pt x="544" y="896"/>
                  </a:lnTo>
                  <a:lnTo>
                    <a:pt x="512" y="920"/>
                  </a:lnTo>
                  <a:lnTo>
                    <a:pt x="528" y="1032"/>
                  </a:lnTo>
                  <a:lnTo>
                    <a:pt x="560" y="1024"/>
                  </a:lnTo>
                  <a:lnTo>
                    <a:pt x="592" y="1104"/>
                  </a:lnTo>
                  <a:lnTo>
                    <a:pt x="520" y="1096"/>
                  </a:lnTo>
                  <a:lnTo>
                    <a:pt x="472" y="1024"/>
                  </a:lnTo>
                  <a:lnTo>
                    <a:pt x="368" y="1008"/>
                  </a:lnTo>
                  <a:lnTo>
                    <a:pt x="360" y="1032"/>
                  </a:lnTo>
                  <a:lnTo>
                    <a:pt x="320" y="1008"/>
                  </a:lnTo>
                  <a:lnTo>
                    <a:pt x="328" y="968"/>
                  </a:lnTo>
                  <a:lnTo>
                    <a:pt x="288" y="976"/>
                  </a:lnTo>
                  <a:lnTo>
                    <a:pt x="264" y="944"/>
                  </a:lnTo>
                  <a:lnTo>
                    <a:pt x="280" y="928"/>
                  </a:lnTo>
                  <a:lnTo>
                    <a:pt x="256" y="912"/>
                  </a:lnTo>
                  <a:lnTo>
                    <a:pt x="240" y="880"/>
                  </a:lnTo>
                  <a:lnTo>
                    <a:pt x="224" y="880"/>
                  </a:lnTo>
                  <a:lnTo>
                    <a:pt x="232" y="840"/>
                  </a:lnTo>
                  <a:lnTo>
                    <a:pt x="208" y="848"/>
                  </a:lnTo>
                  <a:lnTo>
                    <a:pt x="208" y="800"/>
                  </a:lnTo>
                  <a:lnTo>
                    <a:pt x="88" y="728"/>
                  </a:lnTo>
                  <a:lnTo>
                    <a:pt x="32" y="696"/>
                  </a:lnTo>
                  <a:lnTo>
                    <a:pt x="0" y="656"/>
                  </a:lnTo>
                  <a:close/>
                </a:path>
              </a:pathLst>
            </a:custGeom>
            <a:solidFill>
              <a:srgbClr val="96D0AC"/>
            </a:solidFill>
            <a:ln w="9525">
              <a:solidFill>
                <a:schemeClr val="bg1"/>
              </a:solidFill>
              <a:round/>
              <a:headEnd/>
              <a:tailEnd/>
            </a:ln>
          </p:spPr>
          <p:txBody>
            <a:bodyPr/>
            <a:lstStyle/>
            <a:p>
              <a:endParaRPr lang="hu-HU">
                <a:solidFill>
                  <a:srgbClr val="000000"/>
                </a:solidFill>
              </a:endParaRPr>
            </a:p>
          </p:txBody>
        </p:sp>
        <p:sp>
          <p:nvSpPr>
            <p:cNvPr id="21" name="Freeform 7"/>
            <p:cNvSpPr>
              <a:spLocks/>
            </p:cNvSpPr>
            <p:nvPr/>
          </p:nvSpPr>
          <p:spPr bwMode="auto">
            <a:xfrm>
              <a:off x="1176338" y="3652838"/>
              <a:ext cx="1247775" cy="1163637"/>
            </a:xfrm>
            <a:custGeom>
              <a:avLst/>
              <a:gdLst>
                <a:gd name="T0" fmla="*/ 208 w 816"/>
                <a:gd name="T1" fmla="*/ 688 h 720"/>
                <a:gd name="T2" fmla="*/ 232 w 816"/>
                <a:gd name="T3" fmla="*/ 648 h 720"/>
                <a:gd name="T4" fmla="*/ 320 w 816"/>
                <a:gd name="T5" fmla="*/ 600 h 720"/>
                <a:gd name="T6" fmla="*/ 432 w 816"/>
                <a:gd name="T7" fmla="*/ 512 h 720"/>
                <a:gd name="T8" fmla="*/ 504 w 816"/>
                <a:gd name="T9" fmla="*/ 472 h 720"/>
                <a:gd name="T10" fmla="*/ 584 w 816"/>
                <a:gd name="T11" fmla="*/ 496 h 720"/>
                <a:gd name="T12" fmla="*/ 664 w 816"/>
                <a:gd name="T13" fmla="*/ 440 h 720"/>
                <a:gd name="T14" fmla="*/ 688 w 816"/>
                <a:gd name="T15" fmla="*/ 384 h 720"/>
                <a:gd name="T16" fmla="*/ 752 w 816"/>
                <a:gd name="T17" fmla="*/ 296 h 720"/>
                <a:gd name="T18" fmla="*/ 760 w 816"/>
                <a:gd name="T19" fmla="*/ 232 h 720"/>
                <a:gd name="T20" fmla="*/ 816 w 816"/>
                <a:gd name="T21" fmla="*/ 120 h 720"/>
                <a:gd name="T22" fmla="*/ 760 w 816"/>
                <a:gd name="T23" fmla="*/ 24 h 720"/>
                <a:gd name="T24" fmla="*/ 656 w 816"/>
                <a:gd name="T25" fmla="*/ 40 h 720"/>
                <a:gd name="T26" fmla="*/ 672 w 816"/>
                <a:gd name="T27" fmla="*/ 0 h 720"/>
                <a:gd name="T28" fmla="*/ 600 w 816"/>
                <a:gd name="T29" fmla="*/ 48 h 720"/>
                <a:gd name="T30" fmla="*/ 480 w 816"/>
                <a:gd name="T31" fmla="*/ 8 h 720"/>
                <a:gd name="T32" fmla="*/ 408 w 816"/>
                <a:gd name="T33" fmla="*/ 32 h 720"/>
                <a:gd name="T34" fmla="*/ 320 w 816"/>
                <a:gd name="T35" fmla="*/ 48 h 720"/>
                <a:gd name="T36" fmla="*/ 280 w 816"/>
                <a:gd name="T37" fmla="*/ 56 h 720"/>
                <a:gd name="T38" fmla="*/ 240 w 816"/>
                <a:gd name="T39" fmla="*/ 40 h 720"/>
                <a:gd name="T40" fmla="*/ 232 w 816"/>
                <a:gd name="T41" fmla="*/ 96 h 720"/>
                <a:gd name="T42" fmla="*/ 264 w 816"/>
                <a:gd name="T43" fmla="*/ 176 h 720"/>
                <a:gd name="T44" fmla="*/ 232 w 816"/>
                <a:gd name="T45" fmla="*/ 232 h 720"/>
                <a:gd name="T46" fmla="*/ 248 w 816"/>
                <a:gd name="T47" fmla="*/ 264 h 720"/>
                <a:gd name="T48" fmla="*/ 288 w 816"/>
                <a:gd name="T49" fmla="*/ 296 h 720"/>
                <a:gd name="T50" fmla="*/ 248 w 816"/>
                <a:gd name="T51" fmla="*/ 352 h 720"/>
                <a:gd name="T52" fmla="*/ 280 w 816"/>
                <a:gd name="T53" fmla="*/ 392 h 720"/>
                <a:gd name="T54" fmla="*/ 272 w 816"/>
                <a:gd name="T55" fmla="*/ 448 h 720"/>
                <a:gd name="T56" fmla="*/ 192 w 816"/>
                <a:gd name="T57" fmla="*/ 432 h 720"/>
                <a:gd name="T58" fmla="*/ 128 w 816"/>
                <a:gd name="T59" fmla="*/ 424 h 720"/>
                <a:gd name="T60" fmla="*/ 96 w 816"/>
                <a:gd name="T61" fmla="*/ 472 h 720"/>
                <a:gd name="T62" fmla="*/ 56 w 816"/>
                <a:gd name="T63" fmla="*/ 504 h 720"/>
                <a:gd name="T64" fmla="*/ 16 w 816"/>
                <a:gd name="T65" fmla="*/ 584 h 720"/>
                <a:gd name="T66" fmla="*/ 128 w 816"/>
                <a:gd name="T67" fmla="*/ 568 h 720"/>
                <a:gd name="T68" fmla="*/ 128 w 816"/>
                <a:gd name="T69" fmla="*/ 656 h 720"/>
                <a:gd name="T70" fmla="*/ 168 w 816"/>
                <a:gd name="T71" fmla="*/ 720 h 72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16"/>
                <a:gd name="T109" fmla="*/ 0 h 720"/>
                <a:gd name="T110" fmla="*/ 816 w 816"/>
                <a:gd name="T111" fmla="*/ 720 h 72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16" h="720">
                  <a:moveTo>
                    <a:pt x="168" y="720"/>
                  </a:moveTo>
                  <a:lnTo>
                    <a:pt x="208" y="688"/>
                  </a:lnTo>
                  <a:lnTo>
                    <a:pt x="168" y="648"/>
                  </a:lnTo>
                  <a:lnTo>
                    <a:pt x="232" y="648"/>
                  </a:lnTo>
                  <a:lnTo>
                    <a:pt x="272" y="600"/>
                  </a:lnTo>
                  <a:lnTo>
                    <a:pt x="320" y="600"/>
                  </a:lnTo>
                  <a:lnTo>
                    <a:pt x="360" y="520"/>
                  </a:lnTo>
                  <a:lnTo>
                    <a:pt x="432" y="512"/>
                  </a:lnTo>
                  <a:lnTo>
                    <a:pt x="472" y="528"/>
                  </a:lnTo>
                  <a:lnTo>
                    <a:pt x="504" y="472"/>
                  </a:lnTo>
                  <a:lnTo>
                    <a:pt x="560" y="472"/>
                  </a:lnTo>
                  <a:lnTo>
                    <a:pt x="584" y="496"/>
                  </a:lnTo>
                  <a:lnTo>
                    <a:pt x="640" y="408"/>
                  </a:lnTo>
                  <a:lnTo>
                    <a:pt x="664" y="440"/>
                  </a:lnTo>
                  <a:lnTo>
                    <a:pt x="672" y="416"/>
                  </a:lnTo>
                  <a:lnTo>
                    <a:pt x="688" y="384"/>
                  </a:lnTo>
                  <a:lnTo>
                    <a:pt x="752" y="384"/>
                  </a:lnTo>
                  <a:lnTo>
                    <a:pt x="752" y="296"/>
                  </a:lnTo>
                  <a:lnTo>
                    <a:pt x="776" y="264"/>
                  </a:lnTo>
                  <a:lnTo>
                    <a:pt x="760" y="232"/>
                  </a:lnTo>
                  <a:lnTo>
                    <a:pt x="768" y="168"/>
                  </a:lnTo>
                  <a:lnTo>
                    <a:pt x="816" y="120"/>
                  </a:lnTo>
                  <a:lnTo>
                    <a:pt x="752" y="104"/>
                  </a:lnTo>
                  <a:lnTo>
                    <a:pt x="760" y="24"/>
                  </a:lnTo>
                  <a:lnTo>
                    <a:pt x="656" y="64"/>
                  </a:lnTo>
                  <a:lnTo>
                    <a:pt x="656" y="40"/>
                  </a:lnTo>
                  <a:lnTo>
                    <a:pt x="672" y="24"/>
                  </a:lnTo>
                  <a:lnTo>
                    <a:pt x="672" y="0"/>
                  </a:lnTo>
                  <a:lnTo>
                    <a:pt x="648" y="0"/>
                  </a:lnTo>
                  <a:lnTo>
                    <a:pt x="600" y="48"/>
                  </a:lnTo>
                  <a:lnTo>
                    <a:pt x="552" y="24"/>
                  </a:lnTo>
                  <a:lnTo>
                    <a:pt x="480" y="8"/>
                  </a:lnTo>
                  <a:lnTo>
                    <a:pt x="440" y="48"/>
                  </a:lnTo>
                  <a:lnTo>
                    <a:pt x="408" y="32"/>
                  </a:lnTo>
                  <a:lnTo>
                    <a:pt x="392" y="0"/>
                  </a:lnTo>
                  <a:lnTo>
                    <a:pt x="320" y="48"/>
                  </a:lnTo>
                  <a:lnTo>
                    <a:pt x="288" y="32"/>
                  </a:lnTo>
                  <a:lnTo>
                    <a:pt x="280" y="56"/>
                  </a:lnTo>
                  <a:lnTo>
                    <a:pt x="256" y="32"/>
                  </a:lnTo>
                  <a:lnTo>
                    <a:pt x="240" y="40"/>
                  </a:lnTo>
                  <a:lnTo>
                    <a:pt x="248" y="88"/>
                  </a:lnTo>
                  <a:lnTo>
                    <a:pt x="232" y="96"/>
                  </a:lnTo>
                  <a:lnTo>
                    <a:pt x="256" y="120"/>
                  </a:lnTo>
                  <a:lnTo>
                    <a:pt x="264" y="176"/>
                  </a:lnTo>
                  <a:lnTo>
                    <a:pt x="232" y="200"/>
                  </a:lnTo>
                  <a:lnTo>
                    <a:pt x="232" y="232"/>
                  </a:lnTo>
                  <a:lnTo>
                    <a:pt x="216" y="240"/>
                  </a:lnTo>
                  <a:lnTo>
                    <a:pt x="248" y="264"/>
                  </a:lnTo>
                  <a:lnTo>
                    <a:pt x="240" y="312"/>
                  </a:lnTo>
                  <a:lnTo>
                    <a:pt x="288" y="296"/>
                  </a:lnTo>
                  <a:lnTo>
                    <a:pt x="280" y="336"/>
                  </a:lnTo>
                  <a:lnTo>
                    <a:pt x="248" y="352"/>
                  </a:lnTo>
                  <a:lnTo>
                    <a:pt x="248" y="376"/>
                  </a:lnTo>
                  <a:lnTo>
                    <a:pt x="280" y="392"/>
                  </a:lnTo>
                  <a:lnTo>
                    <a:pt x="232" y="416"/>
                  </a:lnTo>
                  <a:lnTo>
                    <a:pt x="272" y="448"/>
                  </a:lnTo>
                  <a:lnTo>
                    <a:pt x="216" y="448"/>
                  </a:lnTo>
                  <a:lnTo>
                    <a:pt x="192" y="432"/>
                  </a:lnTo>
                  <a:lnTo>
                    <a:pt x="136" y="440"/>
                  </a:lnTo>
                  <a:lnTo>
                    <a:pt x="128" y="424"/>
                  </a:lnTo>
                  <a:lnTo>
                    <a:pt x="120" y="464"/>
                  </a:lnTo>
                  <a:lnTo>
                    <a:pt x="96" y="472"/>
                  </a:lnTo>
                  <a:lnTo>
                    <a:pt x="88" y="496"/>
                  </a:lnTo>
                  <a:lnTo>
                    <a:pt x="56" y="504"/>
                  </a:lnTo>
                  <a:lnTo>
                    <a:pt x="0" y="568"/>
                  </a:lnTo>
                  <a:lnTo>
                    <a:pt x="16" y="584"/>
                  </a:lnTo>
                  <a:lnTo>
                    <a:pt x="72" y="568"/>
                  </a:lnTo>
                  <a:lnTo>
                    <a:pt x="128" y="568"/>
                  </a:lnTo>
                  <a:lnTo>
                    <a:pt x="152" y="608"/>
                  </a:lnTo>
                  <a:lnTo>
                    <a:pt x="128" y="656"/>
                  </a:lnTo>
                  <a:lnTo>
                    <a:pt x="136" y="712"/>
                  </a:lnTo>
                  <a:lnTo>
                    <a:pt x="168" y="720"/>
                  </a:lnTo>
                  <a:close/>
                </a:path>
              </a:pathLst>
            </a:custGeom>
            <a:solidFill>
              <a:srgbClr val="A0C6A0"/>
            </a:solidFill>
            <a:ln w="9525">
              <a:solidFill>
                <a:schemeClr val="bg1"/>
              </a:solidFill>
              <a:round/>
              <a:headEnd/>
              <a:tailEnd/>
            </a:ln>
          </p:spPr>
          <p:txBody>
            <a:bodyPr/>
            <a:lstStyle/>
            <a:p>
              <a:endParaRPr lang="hu-HU">
                <a:solidFill>
                  <a:srgbClr val="000000"/>
                </a:solidFill>
              </a:endParaRPr>
            </a:p>
          </p:txBody>
        </p:sp>
        <p:sp>
          <p:nvSpPr>
            <p:cNvPr id="22" name="Freeform 8"/>
            <p:cNvSpPr>
              <a:spLocks/>
            </p:cNvSpPr>
            <p:nvPr/>
          </p:nvSpPr>
          <p:spPr bwMode="auto">
            <a:xfrm>
              <a:off x="1544638" y="2760663"/>
              <a:ext cx="1550987" cy="996950"/>
            </a:xfrm>
            <a:custGeom>
              <a:avLst/>
              <a:gdLst>
                <a:gd name="T0" fmla="*/ 152 w 1016"/>
                <a:gd name="T1" fmla="*/ 552 h 616"/>
                <a:gd name="T2" fmla="*/ 168 w 1016"/>
                <a:gd name="T3" fmla="*/ 584 h 616"/>
                <a:gd name="T4" fmla="*/ 200 w 1016"/>
                <a:gd name="T5" fmla="*/ 600 h 616"/>
                <a:gd name="T6" fmla="*/ 240 w 1016"/>
                <a:gd name="T7" fmla="*/ 560 h 616"/>
                <a:gd name="T8" fmla="*/ 312 w 1016"/>
                <a:gd name="T9" fmla="*/ 576 h 616"/>
                <a:gd name="T10" fmla="*/ 360 w 1016"/>
                <a:gd name="T11" fmla="*/ 600 h 616"/>
                <a:gd name="T12" fmla="*/ 408 w 1016"/>
                <a:gd name="T13" fmla="*/ 552 h 616"/>
                <a:gd name="T14" fmla="*/ 432 w 1016"/>
                <a:gd name="T15" fmla="*/ 552 h 616"/>
                <a:gd name="T16" fmla="*/ 432 w 1016"/>
                <a:gd name="T17" fmla="*/ 576 h 616"/>
                <a:gd name="T18" fmla="*/ 416 w 1016"/>
                <a:gd name="T19" fmla="*/ 592 h 616"/>
                <a:gd name="T20" fmla="*/ 416 w 1016"/>
                <a:gd name="T21" fmla="*/ 616 h 616"/>
                <a:gd name="T22" fmla="*/ 520 w 1016"/>
                <a:gd name="T23" fmla="*/ 576 h 616"/>
                <a:gd name="T24" fmla="*/ 576 w 1016"/>
                <a:gd name="T25" fmla="*/ 592 h 616"/>
                <a:gd name="T26" fmla="*/ 640 w 1016"/>
                <a:gd name="T27" fmla="*/ 576 h 616"/>
                <a:gd name="T28" fmla="*/ 648 w 1016"/>
                <a:gd name="T29" fmla="*/ 528 h 616"/>
                <a:gd name="T30" fmla="*/ 728 w 1016"/>
                <a:gd name="T31" fmla="*/ 520 h 616"/>
                <a:gd name="T32" fmla="*/ 752 w 1016"/>
                <a:gd name="T33" fmla="*/ 560 h 616"/>
                <a:gd name="T34" fmla="*/ 816 w 1016"/>
                <a:gd name="T35" fmla="*/ 544 h 616"/>
                <a:gd name="T36" fmla="*/ 840 w 1016"/>
                <a:gd name="T37" fmla="*/ 584 h 616"/>
                <a:gd name="T38" fmla="*/ 872 w 1016"/>
                <a:gd name="T39" fmla="*/ 544 h 616"/>
                <a:gd name="T40" fmla="*/ 912 w 1016"/>
                <a:gd name="T41" fmla="*/ 560 h 616"/>
                <a:gd name="T42" fmla="*/ 968 w 1016"/>
                <a:gd name="T43" fmla="*/ 544 h 616"/>
                <a:gd name="T44" fmla="*/ 992 w 1016"/>
                <a:gd name="T45" fmla="*/ 520 h 616"/>
                <a:gd name="T46" fmla="*/ 976 w 1016"/>
                <a:gd name="T47" fmla="*/ 480 h 616"/>
                <a:gd name="T48" fmla="*/ 1016 w 1016"/>
                <a:gd name="T49" fmla="*/ 472 h 616"/>
                <a:gd name="T50" fmla="*/ 984 w 1016"/>
                <a:gd name="T51" fmla="*/ 392 h 616"/>
                <a:gd name="T52" fmla="*/ 1000 w 1016"/>
                <a:gd name="T53" fmla="*/ 376 h 616"/>
                <a:gd name="T54" fmla="*/ 984 w 1016"/>
                <a:gd name="T55" fmla="*/ 280 h 616"/>
                <a:gd name="T56" fmla="*/ 896 w 1016"/>
                <a:gd name="T57" fmla="*/ 288 h 616"/>
                <a:gd name="T58" fmla="*/ 824 w 1016"/>
                <a:gd name="T59" fmla="*/ 248 h 616"/>
                <a:gd name="T60" fmla="*/ 792 w 1016"/>
                <a:gd name="T61" fmla="*/ 200 h 616"/>
                <a:gd name="T62" fmla="*/ 760 w 1016"/>
                <a:gd name="T63" fmla="*/ 208 h 616"/>
                <a:gd name="T64" fmla="*/ 744 w 1016"/>
                <a:gd name="T65" fmla="*/ 160 h 616"/>
                <a:gd name="T66" fmla="*/ 688 w 1016"/>
                <a:gd name="T67" fmla="*/ 144 h 616"/>
                <a:gd name="T68" fmla="*/ 616 w 1016"/>
                <a:gd name="T69" fmla="*/ 32 h 616"/>
                <a:gd name="T70" fmla="*/ 560 w 1016"/>
                <a:gd name="T71" fmla="*/ 32 h 616"/>
                <a:gd name="T72" fmla="*/ 552 w 1016"/>
                <a:gd name="T73" fmla="*/ 0 h 616"/>
                <a:gd name="T74" fmla="*/ 496 w 1016"/>
                <a:gd name="T75" fmla="*/ 16 h 616"/>
                <a:gd name="T76" fmla="*/ 456 w 1016"/>
                <a:gd name="T77" fmla="*/ 48 h 616"/>
                <a:gd name="T78" fmla="*/ 440 w 1016"/>
                <a:gd name="T79" fmla="*/ 136 h 616"/>
                <a:gd name="T80" fmla="*/ 392 w 1016"/>
                <a:gd name="T81" fmla="*/ 152 h 616"/>
                <a:gd name="T82" fmla="*/ 424 w 1016"/>
                <a:gd name="T83" fmla="*/ 200 h 616"/>
                <a:gd name="T84" fmla="*/ 416 w 1016"/>
                <a:gd name="T85" fmla="*/ 232 h 616"/>
                <a:gd name="T86" fmla="*/ 432 w 1016"/>
                <a:gd name="T87" fmla="*/ 312 h 616"/>
                <a:gd name="T88" fmla="*/ 304 w 1016"/>
                <a:gd name="T89" fmla="*/ 328 h 616"/>
                <a:gd name="T90" fmla="*/ 296 w 1016"/>
                <a:gd name="T91" fmla="*/ 296 h 616"/>
                <a:gd name="T92" fmla="*/ 256 w 1016"/>
                <a:gd name="T93" fmla="*/ 336 h 616"/>
                <a:gd name="T94" fmla="*/ 208 w 1016"/>
                <a:gd name="T95" fmla="*/ 328 h 616"/>
                <a:gd name="T96" fmla="*/ 192 w 1016"/>
                <a:gd name="T97" fmla="*/ 280 h 616"/>
                <a:gd name="T98" fmla="*/ 136 w 1016"/>
                <a:gd name="T99" fmla="*/ 256 h 616"/>
                <a:gd name="T100" fmla="*/ 72 w 1016"/>
                <a:gd name="T101" fmla="*/ 256 h 616"/>
                <a:gd name="T102" fmla="*/ 80 w 1016"/>
                <a:gd name="T103" fmla="*/ 280 h 616"/>
                <a:gd name="T104" fmla="*/ 40 w 1016"/>
                <a:gd name="T105" fmla="*/ 312 h 616"/>
                <a:gd name="T106" fmla="*/ 16 w 1016"/>
                <a:gd name="T107" fmla="*/ 320 h 616"/>
                <a:gd name="T108" fmla="*/ 0 w 1016"/>
                <a:gd name="T109" fmla="*/ 344 h 616"/>
                <a:gd name="T110" fmla="*/ 40 w 1016"/>
                <a:gd name="T111" fmla="*/ 368 h 616"/>
                <a:gd name="T112" fmla="*/ 88 w 1016"/>
                <a:gd name="T113" fmla="*/ 368 h 616"/>
                <a:gd name="T114" fmla="*/ 144 w 1016"/>
                <a:gd name="T115" fmla="*/ 384 h 616"/>
                <a:gd name="T116" fmla="*/ 160 w 1016"/>
                <a:gd name="T117" fmla="*/ 440 h 616"/>
                <a:gd name="T118" fmla="*/ 192 w 1016"/>
                <a:gd name="T119" fmla="*/ 472 h 616"/>
                <a:gd name="T120" fmla="*/ 176 w 1016"/>
                <a:gd name="T121" fmla="*/ 504 h 616"/>
                <a:gd name="T122" fmla="*/ 144 w 1016"/>
                <a:gd name="T123" fmla="*/ 504 h 616"/>
                <a:gd name="T124" fmla="*/ 152 w 1016"/>
                <a:gd name="T125" fmla="*/ 552 h 61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16"/>
                <a:gd name="T190" fmla="*/ 0 h 616"/>
                <a:gd name="T191" fmla="*/ 1016 w 1016"/>
                <a:gd name="T192" fmla="*/ 616 h 61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16" h="616">
                  <a:moveTo>
                    <a:pt x="152" y="552"/>
                  </a:moveTo>
                  <a:lnTo>
                    <a:pt x="168" y="584"/>
                  </a:lnTo>
                  <a:lnTo>
                    <a:pt x="200" y="600"/>
                  </a:lnTo>
                  <a:lnTo>
                    <a:pt x="240" y="560"/>
                  </a:lnTo>
                  <a:lnTo>
                    <a:pt x="312" y="576"/>
                  </a:lnTo>
                  <a:lnTo>
                    <a:pt x="360" y="600"/>
                  </a:lnTo>
                  <a:lnTo>
                    <a:pt x="408" y="552"/>
                  </a:lnTo>
                  <a:lnTo>
                    <a:pt x="432" y="552"/>
                  </a:lnTo>
                  <a:lnTo>
                    <a:pt x="432" y="576"/>
                  </a:lnTo>
                  <a:lnTo>
                    <a:pt x="416" y="592"/>
                  </a:lnTo>
                  <a:lnTo>
                    <a:pt x="416" y="616"/>
                  </a:lnTo>
                  <a:lnTo>
                    <a:pt x="520" y="576"/>
                  </a:lnTo>
                  <a:lnTo>
                    <a:pt x="576" y="592"/>
                  </a:lnTo>
                  <a:lnTo>
                    <a:pt x="640" y="576"/>
                  </a:lnTo>
                  <a:lnTo>
                    <a:pt x="648" y="528"/>
                  </a:lnTo>
                  <a:lnTo>
                    <a:pt x="728" y="520"/>
                  </a:lnTo>
                  <a:lnTo>
                    <a:pt x="752" y="560"/>
                  </a:lnTo>
                  <a:lnTo>
                    <a:pt x="816" y="544"/>
                  </a:lnTo>
                  <a:lnTo>
                    <a:pt x="840" y="584"/>
                  </a:lnTo>
                  <a:lnTo>
                    <a:pt x="872" y="544"/>
                  </a:lnTo>
                  <a:lnTo>
                    <a:pt x="912" y="560"/>
                  </a:lnTo>
                  <a:lnTo>
                    <a:pt x="968" y="544"/>
                  </a:lnTo>
                  <a:lnTo>
                    <a:pt x="992" y="520"/>
                  </a:lnTo>
                  <a:lnTo>
                    <a:pt x="976" y="480"/>
                  </a:lnTo>
                  <a:lnTo>
                    <a:pt x="1016" y="472"/>
                  </a:lnTo>
                  <a:lnTo>
                    <a:pt x="984" y="392"/>
                  </a:lnTo>
                  <a:lnTo>
                    <a:pt x="1000" y="376"/>
                  </a:lnTo>
                  <a:lnTo>
                    <a:pt x="984" y="280"/>
                  </a:lnTo>
                  <a:lnTo>
                    <a:pt x="896" y="288"/>
                  </a:lnTo>
                  <a:lnTo>
                    <a:pt x="824" y="248"/>
                  </a:lnTo>
                  <a:lnTo>
                    <a:pt x="792" y="200"/>
                  </a:lnTo>
                  <a:lnTo>
                    <a:pt x="760" y="208"/>
                  </a:lnTo>
                  <a:lnTo>
                    <a:pt x="744" y="160"/>
                  </a:lnTo>
                  <a:lnTo>
                    <a:pt x="688" y="144"/>
                  </a:lnTo>
                  <a:lnTo>
                    <a:pt x="616" y="32"/>
                  </a:lnTo>
                  <a:lnTo>
                    <a:pt x="560" y="32"/>
                  </a:lnTo>
                  <a:lnTo>
                    <a:pt x="552" y="0"/>
                  </a:lnTo>
                  <a:lnTo>
                    <a:pt x="496" y="16"/>
                  </a:lnTo>
                  <a:lnTo>
                    <a:pt x="456" y="48"/>
                  </a:lnTo>
                  <a:lnTo>
                    <a:pt x="440" y="136"/>
                  </a:lnTo>
                  <a:lnTo>
                    <a:pt x="392" y="152"/>
                  </a:lnTo>
                  <a:lnTo>
                    <a:pt x="424" y="200"/>
                  </a:lnTo>
                  <a:lnTo>
                    <a:pt x="416" y="232"/>
                  </a:lnTo>
                  <a:lnTo>
                    <a:pt x="432" y="312"/>
                  </a:lnTo>
                  <a:lnTo>
                    <a:pt x="304" y="328"/>
                  </a:lnTo>
                  <a:lnTo>
                    <a:pt x="296" y="296"/>
                  </a:lnTo>
                  <a:lnTo>
                    <a:pt x="256" y="336"/>
                  </a:lnTo>
                  <a:lnTo>
                    <a:pt x="208" y="328"/>
                  </a:lnTo>
                  <a:lnTo>
                    <a:pt x="192" y="280"/>
                  </a:lnTo>
                  <a:lnTo>
                    <a:pt x="136" y="256"/>
                  </a:lnTo>
                  <a:lnTo>
                    <a:pt x="72" y="256"/>
                  </a:lnTo>
                  <a:lnTo>
                    <a:pt x="80" y="280"/>
                  </a:lnTo>
                  <a:lnTo>
                    <a:pt x="40" y="312"/>
                  </a:lnTo>
                  <a:lnTo>
                    <a:pt x="16" y="320"/>
                  </a:lnTo>
                  <a:lnTo>
                    <a:pt x="0" y="344"/>
                  </a:lnTo>
                  <a:lnTo>
                    <a:pt x="40" y="368"/>
                  </a:lnTo>
                  <a:lnTo>
                    <a:pt x="88" y="368"/>
                  </a:lnTo>
                  <a:lnTo>
                    <a:pt x="144" y="384"/>
                  </a:lnTo>
                  <a:lnTo>
                    <a:pt x="160" y="440"/>
                  </a:lnTo>
                  <a:lnTo>
                    <a:pt x="192" y="472"/>
                  </a:lnTo>
                  <a:lnTo>
                    <a:pt x="176" y="504"/>
                  </a:lnTo>
                  <a:lnTo>
                    <a:pt x="144" y="504"/>
                  </a:lnTo>
                  <a:lnTo>
                    <a:pt x="152" y="552"/>
                  </a:lnTo>
                  <a:close/>
                </a:path>
              </a:pathLst>
            </a:custGeom>
            <a:solidFill>
              <a:srgbClr val="A0C6A0"/>
            </a:solidFill>
            <a:ln w="9525">
              <a:solidFill>
                <a:schemeClr val="bg1"/>
              </a:solidFill>
              <a:round/>
              <a:headEnd/>
              <a:tailEnd/>
            </a:ln>
          </p:spPr>
          <p:txBody>
            <a:bodyPr/>
            <a:lstStyle/>
            <a:p>
              <a:endParaRPr lang="hu-HU">
                <a:solidFill>
                  <a:srgbClr val="000000"/>
                </a:solidFill>
              </a:endParaRPr>
            </a:p>
          </p:txBody>
        </p:sp>
        <p:sp>
          <p:nvSpPr>
            <p:cNvPr id="23" name="Freeform 9"/>
            <p:cNvSpPr>
              <a:spLocks/>
            </p:cNvSpPr>
            <p:nvPr/>
          </p:nvSpPr>
          <p:spPr bwMode="auto">
            <a:xfrm>
              <a:off x="2201863" y="3600450"/>
              <a:ext cx="1176337" cy="1216025"/>
            </a:xfrm>
            <a:custGeom>
              <a:avLst/>
              <a:gdLst>
                <a:gd name="T0" fmla="*/ 536 w 768"/>
                <a:gd name="T1" fmla="*/ 24 h 752"/>
                <a:gd name="T2" fmla="*/ 480 w 768"/>
                <a:gd name="T3" fmla="*/ 40 h 752"/>
                <a:gd name="T4" fmla="*/ 440 w 768"/>
                <a:gd name="T5" fmla="*/ 24 h 752"/>
                <a:gd name="T6" fmla="*/ 408 w 768"/>
                <a:gd name="T7" fmla="*/ 64 h 752"/>
                <a:gd name="T8" fmla="*/ 384 w 768"/>
                <a:gd name="T9" fmla="*/ 24 h 752"/>
                <a:gd name="T10" fmla="*/ 320 w 768"/>
                <a:gd name="T11" fmla="*/ 40 h 752"/>
                <a:gd name="T12" fmla="*/ 296 w 768"/>
                <a:gd name="T13" fmla="*/ 0 h 752"/>
                <a:gd name="T14" fmla="*/ 216 w 768"/>
                <a:gd name="T15" fmla="*/ 8 h 752"/>
                <a:gd name="T16" fmla="*/ 208 w 768"/>
                <a:gd name="T17" fmla="*/ 56 h 752"/>
                <a:gd name="T18" fmla="*/ 144 w 768"/>
                <a:gd name="T19" fmla="*/ 72 h 752"/>
                <a:gd name="T20" fmla="*/ 88 w 768"/>
                <a:gd name="T21" fmla="*/ 56 h 752"/>
                <a:gd name="T22" fmla="*/ 80 w 768"/>
                <a:gd name="T23" fmla="*/ 136 h 752"/>
                <a:gd name="T24" fmla="*/ 144 w 768"/>
                <a:gd name="T25" fmla="*/ 152 h 752"/>
                <a:gd name="T26" fmla="*/ 96 w 768"/>
                <a:gd name="T27" fmla="*/ 200 h 752"/>
                <a:gd name="T28" fmla="*/ 88 w 768"/>
                <a:gd name="T29" fmla="*/ 264 h 752"/>
                <a:gd name="T30" fmla="*/ 104 w 768"/>
                <a:gd name="T31" fmla="*/ 296 h 752"/>
                <a:gd name="T32" fmla="*/ 80 w 768"/>
                <a:gd name="T33" fmla="*/ 328 h 752"/>
                <a:gd name="T34" fmla="*/ 80 w 768"/>
                <a:gd name="T35" fmla="*/ 416 h 752"/>
                <a:gd name="T36" fmla="*/ 16 w 768"/>
                <a:gd name="T37" fmla="*/ 416 h 752"/>
                <a:gd name="T38" fmla="*/ 0 w 768"/>
                <a:gd name="T39" fmla="*/ 448 h 752"/>
                <a:gd name="T40" fmla="*/ 32 w 768"/>
                <a:gd name="T41" fmla="*/ 480 h 752"/>
                <a:gd name="T42" fmla="*/ 88 w 768"/>
                <a:gd name="T43" fmla="*/ 496 h 752"/>
                <a:gd name="T44" fmla="*/ 112 w 768"/>
                <a:gd name="T45" fmla="*/ 536 h 752"/>
                <a:gd name="T46" fmla="*/ 104 w 768"/>
                <a:gd name="T47" fmla="*/ 584 h 752"/>
                <a:gd name="T48" fmla="*/ 144 w 768"/>
                <a:gd name="T49" fmla="*/ 584 h 752"/>
                <a:gd name="T50" fmla="*/ 160 w 768"/>
                <a:gd name="T51" fmla="*/ 664 h 752"/>
                <a:gd name="T52" fmla="*/ 208 w 768"/>
                <a:gd name="T53" fmla="*/ 752 h 752"/>
                <a:gd name="T54" fmla="*/ 272 w 768"/>
                <a:gd name="T55" fmla="*/ 744 h 752"/>
                <a:gd name="T56" fmla="*/ 512 w 768"/>
                <a:gd name="T57" fmla="*/ 608 h 752"/>
                <a:gd name="T58" fmla="*/ 544 w 768"/>
                <a:gd name="T59" fmla="*/ 608 h 752"/>
                <a:gd name="T60" fmla="*/ 552 w 768"/>
                <a:gd name="T61" fmla="*/ 584 h 752"/>
                <a:gd name="T62" fmla="*/ 656 w 768"/>
                <a:gd name="T63" fmla="*/ 528 h 752"/>
                <a:gd name="T64" fmla="*/ 728 w 768"/>
                <a:gd name="T65" fmla="*/ 552 h 752"/>
                <a:gd name="T66" fmla="*/ 768 w 768"/>
                <a:gd name="T67" fmla="*/ 488 h 752"/>
                <a:gd name="T68" fmla="*/ 744 w 768"/>
                <a:gd name="T69" fmla="*/ 384 h 752"/>
                <a:gd name="T70" fmla="*/ 760 w 768"/>
                <a:gd name="T71" fmla="*/ 296 h 752"/>
                <a:gd name="T72" fmla="*/ 712 w 768"/>
                <a:gd name="T73" fmla="*/ 248 h 752"/>
                <a:gd name="T74" fmla="*/ 656 w 768"/>
                <a:gd name="T75" fmla="*/ 248 h 752"/>
                <a:gd name="T76" fmla="*/ 640 w 768"/>
                <a:gd name="T77" fmla="*/ 176 h 752"/>
                <a:gd name="T78" fmla="*/ 568 w 768"/>
                <a:gd name="T79" fmla="*/ 176 h 752"/>
                <a:gd name="T80" fmla="*/ 576 w 768"/>
                <a:gd name="T81" fmla="*/ 128 h 752"/>
                <a:gd name="T82" fmla="*/ 536 w 768"/>
                <a:gd name="T83" fmla="*/ 80 h 752"/>
                <a:gd name="T84" fmla="*/ 536 w 768"/>
                <a:gd name="T85" fmla="*/ 24 h 7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68"/>
                <a:gd name="T130" fmla="*/ 0 h 752"/>
                <a:gd name="T131" fmla="*/ 768 w 768"/>
                <a:gd name="T132" fmla="*/ 752 h 75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68" h="752">
                  <a:moveTo>
                    <a:pt x="536" y="24"/>
                  </a:moveTo>
                  <a:lnTo>
                    <a:pt x="480" y="40"/>
                  </a:lnTo>
                  <a:lnTo>
                    <a:pt x="440" y="24"/>
                  </a:lnTo>
                  <a:lnTo>
                    <a:pt x="408" y="64"/>
                  </a:lnTo>
                  <a:lnTo>
                    <a:pt x="384" y="24"/>
                  </a:lnTo>
                  <a:lnTo>
                    <a:pt x="320" y="40"/>
                  </a:lnTo>
                  <a:lnTo>
                    <a:pt x="296" y="0"/>
                  </a:lnTo>
                  <a:lnTo>
                    <a:pt x="216" y="8"/>
                  </a:lnTo>
                  <a:lnTo>
                    <a:pt x="208" y="56"/>
                  </a:lnTo>
                  <a:lnTo>
                    <a:pt x="144" y="72"/>
                  </a:lnTo>
                  <a:lnTo>
                    <a:pt x="88" y="56"/>
                  </a:lnTo>
                  <a:lnTo>
                    <a:pt x="80" y="136"/>
                  </a:lnTo>
                  <a:lnTo>
                    <a:pt x="144" y="152"/>
                  </a:lnTo>
                  <a:lnTo>
                    <a:pt x="96" y="200"/>
                  </a:lnTo>
                  <a:lnTo>
                    <a:pt x="88" y="264"/>
                  </a:lnTo>
                  <a:lnTo>
                    <a:pt x="104" y="296"/>
                  </a:lnTo>
                  <a:lnTo>
                    <a:pt x="80" y="328"/>
                  </a:lnTo>
                  <a:lnTo>
                    <a:pt x="80" y="416"/>
                  </a:lnTo>
                  <a:lnTo>
                    <a:pt x="16" y="416"/>
                  </a:lnTo>
                  <a:lnTo>
                    <a:pt x="0" y="448"/>
                  </a:lnTo>
                  <a:lnTo>
                    <a:pt x="32" y="480"/>
                  </a:lnTo>
                  <a:lnTo>
                    <a:pt x="88" y="496"/>
                  </a:lnTo>
                  <a:lnTo>
                    <a:pt x="112" y="536"/>
                  </a:lnTo>
                  <a:lnTo>
                    <a:pt x="104" y="584"/>
                  </a:lnTo>
                  <a:lnTo>
                    <a:pt x="144" y="584"/>
                  </a:lnTo>
                  <a:lnTo>
                    <a:pt x="160" y="664"/>
                  </a:lnTo>
                  <a:lnTo>
                    <a:pt x="208" y="752"/>
                  </a:lnTo>
                  <a:lnTo>
                    <a:pt x="272" y="744"/>
                  </a:lnTo>
                  <a:lnTo>
                    <a:pt x="512" y="608"/>
                  </a:lnTo>
                  <a:lnTo>
                    <a:pt x="544" y="608"/>
                  </a:lnTo>
                  <a:lnTo>
                    <a:pt x="552" y="584"/>
                  </a:lnTo>
                  <a:lnTo>
                    <a:pt x="656" y="528"/>
                  </a:lnTo>
                  <a:lnTo>
                    <a:pt x="728" y="552"/>
                  </a:lnTo>
                  <a:lnTo>
                    <a:pt x="768" y="488"/>
                  </a:lnTo>
                  <a:lnTo>
                    <a:pt x="744" y="384"/>
                  </a:lnTo>
                  <a:lnTo>
                    <a:pt x="760" y="296"/>
                  </a:lnTo>
                  <a:lnTo>
                    <a:pt x="712" y="248"/>
                  </a:lnTo>
                  <a:lnTo>
                    <a:pt x="656" y="248"/>
                  </a:lnTo>
                  <a:lnTo>
                    <a:pt x="640" y="176"/>
                  </a:lnTo>
                  <a:lnTo>
                    <a:pt x="568" y="176"/>
                  </a:lnTo>
                  <a:lnTo>
                    <a:pt x="576" y="128"/>
                  </a:lnTo>
                  <a:lnTo>
                    <a:pt x="536" y="80"/>
                  </a:lnTo>
                  <a:lnTo>
                    <a:pt x="536" y="24"/>
                  </a:lnTo>
                  <a:close/>
                </a:path>
              </a:pathLst>
            </a:custGeom>
            <a:solidFill>
              <a:srgbClr val="A3AEBB"/>
            </a:solidFill>
            <a:ln w="9525">
              <a:solidFill>
                <a:schemeClr val="bg1"/>
              </a:solidFill>
              <a:round/>
              <a:headEnd/>
              <a:tailEnd/>
            </a:ln>
          </p:spPr>
          <p:txBody>
            <a:bodyPr/>
            <a:lstStyle/>
            <a:p>
              <a:endParaRPr lang="hu-HU">
                <a:solidFill>
                  <a:srgbClr val="000000"/>
                </a:solidFill>
              </a:endParaRPr>
            </a:p>
          </p:txBody>
        </p:sp>
        <p:sp>
          <p:nvSpPr>
            <p:cNvPr id="24" name="Freeform 10"/>
            <p:cNvSpPr>
              <a:spLocks/>
            </p:cNvSpPr>
            <p:nvPr/>
          </p:nvSpPr>
          <p:spPr bwMode="auto">
            <a:xfrm>
              <a:off x="3016250" y="3122613"/>
              <a:ext cx="1074738" cy="763587"/>
            </a:xfrm>
            <a:custGeom>
              <a:avLst/>
              <a:gdLst>
                <a:gd name="T0" fmla="*/ 104 w 704"/>
                <a:gd name="T1" fmla="*/ 472 h 472"/>
                <a:gd name="T2" fmla="*/ 136 w 704"/>
                <a:gd name="T3" fmla="*/ 416 h 472"/>
                <a:gd name="T4" fmla="*/ 160 w 704"/>
                <a:gd name="T5" fmla="*/ 352 h 472"/>
                <a:gd name="T6" fmla="*/ 200 w 704"/>
                <a:gd name="T7" fmla="*/ 376 h 472"/>
                <a:gd name="T8" fmla="*/ 216 w 704"/>
                <a:gd name="T9" fmla="*/ 328 h 472"/>
                <a:gd name="T10" fmla="*/ 272 w 704"/>
                <a:gd name="T11" fmla="*/ 392 h 472"/>
                <a:gd name="T12" fmla="*/ 328 w 704"/>
                <a:gd name="T13" fmla="*/ 392 h 472"/>
                <a:gd name="T14" fmla="*/ 360 w 704"/>
                <a:gd name="T15" fmla="*/ 328 h 472"/>
                <a:gd name="T16" fmla="*/ 392 w 704"/>
                <a:gd name="T17" fmla="*/ 320 h 472"/>
                <a:gd name="T18" fmla="*/ 392 w 704"/>
                <a:gd name="T19" fmla="*/ 264 h 472"/>
                <a:gd name="T20" fmla="*/ 424 w 704"/>
                <a:gd name="T21" fmla="*/ 256 h 472"/>
                <a:gd name="T22" fmla="*/ 456 w 704"/>
                <a:gd name="T23" fmla="*/ 232 h 472"/>
                <a:gd name="T24" fmla="*/ 520 w 704"/>
                <a:gd name="T25" fmla="*/ 232 h 472"/>
                <a:gd name="T26" fmla="*/ 552 w 704"/>
                <a:gd name="T27" fmla="*/ 216 h 472"/>
                <a:gd name="T28" fmla="*/ 600 w 704"/>
                <a:gd name="T29" fmla="*/ 192 h 472"/>
                <a:gd name="T30" fmla="*/ 600 w 704"/>
                <a:gd name="T31" fmla="*/ 144 h 472"/>
                <a:gd name="T32" fmla="*/ 632 w 704"/>
                <a:gd name="T33" fmla="*/ 152 h 472"/>
                <a:gd name="T34" fmla="*/ 664 w 704"/>
                <a:gd name="T35" fmla="*/ 176 h 472"/>
                <a:gd name="T36" fmla="*/ 680 w 704"/>
                <a:gd name="T37" fmla="*/ 160 h 472"/>
                <a:gd name="T38" fmla="*/ 680 w 704"/>
                <a:gd name="T39" fmla="*/ 128 h 472"/>
                <a:gd name="T40" fmla="*/ 704 w 704"/>
                <a:gd name="T41" fmla="*/ 104 h 472"/>
                <a:gd name="T42" fmla="*/ 696 w 704"/>
                <a:gd name="T43" fmla="*/ 48 h 472"/>
                <a:gd name="T44" fmla="*/ 672 w 704"/>
                <a:gd name="T45" fmla="*/ 8 h 472"/>
                <a:gd name="T46" fmla="*/ 640 w 704"/>
                <a:gd name="T47" fmla="*/ 0 h 472"/>
                <a:gd name="T48" fmla="*/ 576 w 704"/>
                <a:gd name="T49" fmla="*/ 8 h 472"/>
                <a:gd name="T50" fmla="*/ 520 w 704"/>
                <a:gd name="T51" fmla="*/ 56 h 472"/>
                <a:gd name="T52" fmla="*/ 480 w 704"/>
                <a:gd name="T53" fmla="*/ 56 h 472"/>
                <a:gd name="T54" fmla="*/ 456 w 704"/>
                <a:gd name="T55" fmla="*/ 48 h 472"/>
                <a:gd name="T56" fmla="*/ 416 w 704"/>
                <a:gd name="T57" fmla="*/ 64 h 472"/>
                <a:gd name="T58" fmla="*/ 384 w 704"/>
                <a:gd name="T59" fmla="*/ 48 h 472"/>
                <a:gd name="T60" fmla="*/ 296 w 704"/>
                <a:gd name="T61" fmla="*/ 80 h 472"/>
                <a:gd name="T62" fmla="*/ 112 w 704"/>
                <a:gd name="T63" fmla="*/ 56 h 472"/>
                <a:gd name="T64" fmla="*/ 16 w 704"/>
                <a:gd name="T65" fmla="*/ 56 h 472"/>
                <a:gd name="T66" fmla="*/ 32 w 704"/>
                <a:gd name="T67" fmla="*/ 152 h 472"/>
                <a:gd name="T68" fmla="*/ 16 w 704"/>
                <a:gd name="T69" fmla="*/ 168 h 472"/>
                <a:gd name="T70" fmla="*/ 48 w 704"/>
                <a:gd name="T71" fmla="*/ 248 h 472"/>
                <a:gd name="T72" fmla="*/ 8 w 704"/>
                <a:gd name="T73" fmla="*/ 256 h 472"/>
                <a:gd name="T74" fmla="*/ 24 w 704"/>
                <a:gd name="T75" fmla="*/ 296 h 472"/>
                <a:gd name="T76" fmla="*/ 0 w 704"/>
                <a:gd name="T77" fmla="*/ 320 h 472"/>
                <a:gd name="T78" fmla="*/ 0 w 704"/>
                <a:gd name="T79" fmla="*/ 376 h 472"/>
                <a:gd name="T80" fmla="*/ 40 w 704"/>
                <a:gd name="T81" fmla="*/ 424 h 472"/>
                <a:gd name="T82" fmla="*/ 32 w 704"/>
                <a:gd name="T83" fmla="*/ 472 h 472"/>
                <a:gd name="T84" fmla="*/ 104 w 704"/>
                <a:gd name="T85" fmla="*/ 472 h 47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04"/>
                <a:gd name="T130" fmla="*/ 0 h 472"/>
                <a:gd name="T131" fmla="*/ 704 w 704"/>
                <a:gd name="T132" fmla="*/ 472 h 47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04" h="472">
                  <a:moveTo>
                    <a:pt x="104" y="472"/>
                  </a:moveTo>
                  <a:lnTo>
                    <a:pt x="136" y="416"/>
                  </a:lnTo>
                  <a:lnTo>
                    <a:pt x="160" y="352"/>
                  </a:lnTo>
                  <a:lnTo>
                    <a:pt x="200" y="376"/>
                  </a:lnTo>
                  <a:lnTo>
                    <a:pt x="216" y="328"/>
                  </a:lnTo>
                  <a:lnTo>
                    <a:pt x="272" y="392"/>
                  </a:lnTo>
                  <a:lnTo>
                    <a:pt x="328" y="392"/>
                  </a:lnTo>
                  <a:lnTo>
                    <a:pt x="360" y="328"/>
                  </a:lnTo>
                  <a:lnTo>
                    <a:pt x="392" y="320"/>
                  </a:lnTo>
                  <a:lnTo>
                    <a:pt x="392" y="264"/>
                  </a:lnTo>
                  <a:lnTo>
                    <a:pt x="424" y="256"/>
                  </a:lnTo>
                  <a:lnTo>
                    <a:pt x="456" y="232"/>
                  </a:lnTo>
                  <a:lnTo>
                    <a:pt x="520" y="232"/>
                  </a:lnTo>
                  <a:lnTo>
                    <a:pt x="552" y="216"/>
                  </a:lnTo>
                  <a:lnTo>
                    <a:pt x="600" y="192"/>
                  </a:lnTo>
                  <a:lnTo>
                    <a:pt x="600" y="144"/>
                  </a:lnTo>
                  <a:lnTo>
                    <a:pt x="632" y="152"/>
                  </a:lnTo>
                  <a:lnTo>
                    <a:pt x="664" y="176"/>
                  </a:lnTo>
                  <a:lnTo>
                    <a:pt x="680" y="160"/>
                  </a:lnTo>
                  <a:lnTo>
                    <a:pt x="680" y="128"/>
                  </a:lnTo>
                  <a:lnTo>
                    <a:pt x="704" y="104"/>
                  </a:lnTo>
                  <a:lnTo>
                    <a:pt x="696" y="48"/>
                  </a:lnTo>
                  <a:lnTo>
                    <a:pt x="672" y="8"/>
                  </a:lnTo>
                  <a:lnTo>
                    <a:pt x="640" y="0"/>
                  </a:lnTo>
                  <a:lnTo>
                    <a:pt x="576" y="8"/>
                  </a:lnTo>
                  <a:lnTo>
                    <a:pt x="520" y="56"/>
                  </a:lnTo>
                  <a:lnTo>
                    <a:pt x="480" y="56"/>
                  </a:lnTo>
                  <a:lnTo>
                    <a:pt x="456" y="48"/>
                  </a:lnTo>
                  <a:lnTo>
                    <a:pt x="416" y="64"/>
                  </a:lnTo>
                  <a:lnTo>
                    <a:pt x="384" y="48"/>
                  </a:lnTo>
                  <a:lnTo>
                    <a:pt x="296" y="80"/>
                  </a:lnTo>
                  <a:lnTo>
                    <a:pt x="112" y="56"/>
                  </a:lnTo>
                  <a:lnTo>
                    <a:pt x="16" y="56"/>
                  </a:lnTo>
                  <a:lnTo>
                    <a:pt x="32" y="152"/>
                  </a:lnTo>
                  <a:lnTo>
                    <a:pt x="16" y="168"/>
                  </a:lnTo>
                  <a:lnTo>
                    <a:pt x="48" y="248"/>
                  </a:lnTo>
                  <a:lnTo>
                    <a:pt x="8" y="256"/>
                  </a:lnTo>
                  <a:lnTo>
                    <a:pt x="24" y="296"/>
                  </a:lnTo>
                  <a:lnTo>
                    <a:pt x="0" y="320"/>
                  </a:lnTo>
                  <a:lnTo>
                    <a:pt x="0" y="376"/>
                  </a:lnTo>
                  <a:lnTo>
                    <a:pt x="40" y="424"/>
                  </a:lnTo>
                  <a:lnTo>
                    <a:pt x="32" y="472"/>
                  </a:lnTo>
                  <a:lnTo>
                    <a:pt x="104" y="472"/>
                  </a:lnTo>
                  <a:close/>
                </a:path>
              </a:pathLst>
            </a:custGeom>
            <a:solidFill>
              <a:srgbClr val="A3AEBB"/>
            </a:solidFill>
            <a:ln w="9525">
              <a:solidFill>
                <a:schemeClr val="bg1"/>
              </a:solidFill>
              <a:round/>
              <a:headEnd/>
              <a:tailEnd/>
            </a:ln>
          </p:spPr>
          <p:txBody>
            <a:bodyPr/>
            <a:lstStyle/>
            <a:p>
              <a:endParaRPr lang="hu-HU">
                <a:solidFill>
                  <a:srgbClr val="000000"/>
                </a:solidFill>
              </a:endParaRPr>
            </a:p>
          </p:txBody>
        </p:sp>
        <p:sp>
          <p:nvSpPr>
            <p:cNvPr id="25" name="Freeform 11"/>
            <p:cNvSpPr>
              <a:spLocks/>
            </p:cNvSpPr>
            <p:nvPr/>
          </p:nvSpPr>
          <p:spPr bwMode="auto">
            <a:xfrm>
              <a:off x="3175000" y="3471863"/>
              <a:ext cx="941388" cy="1423987"/>
            </a:xfrm>
            <a:custGeom>
              <a:avLst/>
              <a:gdLst>
                <a:gd name="T0" fmla="*/ 104 w 616"/>
                <a:gd name="T1" fmla="*/ 800 h 880"/>
                <a:gd name="T2" fmla="*/ 88 w 616"/>
                <a:gd name="T3" fmla="*/ 632 h 880"/>
                <a:gd name="T4" fmla="*/ 128 w 616"/>
                <a:gd name="T5" fmla="*/ 568 h 880"/>
                <a:gd name="T6" fmla="*/ 104 w 616"/>
                <a:gd name="T7" fmla="*/ 464 h 880"/>
                <a:gd name="T8" fmla="*/ 120 w 616"/>
                <a:gd name="T9" fmla="*/ 376 h 880"/>
                <a:gd name="T10" fmla="*/ 72 w 616"/>
                <a:gd name="T11" fmla="*/ 328 h 880"/>
                <a:gd name="T12" fmla="*/ 16 w 616"/>
                <a:gd name="T13" fmla="*/ 328 h 880"/>
                <a:gd name="T14" fmla="*/ 0 w 616"/>
                <a:gd name="T15" fmla="*/ 256 h 880"/>
                <a:gd name="T16" fmla="*/ 32 w 616"/>
                <a:gd name="T17" fmla="*/ 200 h 880"/>
                <a:gd name="T18" fmla="*/ 56 w 616"/>
                <a:gd name="T19" fmla="*/ 136 h 880"/>
                <a:gd name="T20" fmla="*/ 96 w 616"/>
                <a:gd name="T21" fmla="*/ 160 h 880"/>
                <a:gd name="T22" fmla="*/ 112 w 616"/>
                <a:gd name="T23" fmla="*/ 112 h 880"/>
                <a:gd name="T24" fmla="*/ 168 w 616"/>
                <a:gd name="T25" fmla="*/ 176 h 880"/>
                <a:gd name="T26" fmla="*/ 224 w 616"/>
                <a:gd name="T27" fmla="*/ 176 h 880"/>
                <a:gd name="T28" fmla="*/ 256 w 616"/>
                <a:gd name="T29" fmla="*/ 112 h 880"/>
                <a:gd name="T30" fmla="*/ 288 w 616"/>
                <a:gd name="T31" fmla="*/ 104 h 880"/>
                <a:gd name="T32" fmla="*/ 288 w 616"/>
                <a:gd name="T33" fmla="*/ 48 h 880"/>
                <a:gd name="T34" fmla="*/ 320 w 616"/>
                <a:gd name="T35" fmla="*/ 40 h 880"/>
                <a:gd name="T36" fmla="*/ 352 w 616"/>
                <a:gd name="T37" fmla="*/ 16 h 880"/>
                <a:gd name="T38" fmla="*/ 416 w 616"/>
                <a:gd name="T39" fmla="*/ 16 h 880"/>
                <a:gd name="T40" fmla="*/ 448 w 616"/>
                <a:gd name="T41" fmla="*/ 0 h 880"/>
                <a:gd name="T42" fmla="*/ 456 w 616"/>
                <a:gd name="T43" fmla="*/ 96 h 880"/>
                <a:gd name="T44" fmla="*/ 512 w 616"/>
                <a:gd name="T45" fmla="*/ 144 h 880"/>
                <a:gd name="T46" fmla="*/ 504 w 616"/>
                <a:gd name="T47" fmla="*/ 216 h 880"/>
                <a:gd name="T48" fmla="*/ 592 w 616"/>
                <a:gd name="T49" fmla="*/ 280 h 880"/>
                <a:gd name="T50" fmla="*/ 576 w 616"/>
                <a:gd name="T51" fmla="*/ 376 h 880"/>
                <a:gd name="T52" fmla="*/ 552 w 616"/>
                <a:gd name="T53" fmla="*/ 440 h 880"/>
                <a:gd name="T54" fmla="*/ 584 w 616"/>
                <a:gd name="T55" fmla="*/ 528 h 880"/>
                <a:gd name="T56" fmla="*/ 616 w 616"/>
                <a:gd name="T57" fmla="*/ 560 h 880"/>
                <a:gd name="T58" fmla="*/ 608 w 616"/>
                <a:gd name="T59" fmla="*/ 592 h 880"/>
                <a:gd name="T60" fmla="*/ 552 w 616"/>
                <a:gd name="T61" fmla="*/ 600 h 880"/>
                <a:gd name="T62" fmla="*/ 552 w 616"/>
                <a:gd name="T63" fmla="*/ 640 h 880"/>
                <a:gd name="T64" fmla="*/ 616 w 616"/>
                <a:gd name="T65" fmla="*/ 672 h 880"/>
                <a:gd name="T66" fmla="*/ 592 w 616"/>
                <a:gd name="T67" fmla="*/ 696 h 880"/>
                <a:gd name="T68" fmla="*/ 584 w 616"/>
                <a:gd name="T69" fmla="*/ 752 h 880"/>
                <a:gd name="T70" fmla="*/ 512 w 616"/>
                <a:gd name="T71" fmla="*/ 808 h 880"/>
                <a:gd name="T72" fmla="*/ 520 w 616"/>
                <a:gd name="T73" fmla="*/ 832 h 880"/>
                <a:gd name="T74" fmla="*/ 440 w 616"/>
                <a:gd name="T75" fmla="*/ 816 h 880"/>
                <a:gd name="T76" fmla="*/ 440 w 616"/>
                <a:gd name="T77" fmla="*/ 864 h 880"/>
                <a:gd name="T78" fmla="*/ 384 w 616"/>
                <a:gd name="T79" fmla="*/ 880 h 880"/>
                <a:gd name="T80" fmla="*/ 360 w 616"/>
                <a:gd name="T81" fmla="*/ 848 h 880"/>
                <a:gd name="T82" fmla="*/ 336 w 616"/>
                <a:gd name="T83" fmla="*/ 848 h 880"/>
                <a:gd name="T84" fmla="*/ 328 w 616"/>
                <a:gd name="T85" fmla="*/ 800 h 880"/>
                <a:gd name="T86" fmla="*/ 296 w 616"/>
                <a:gd name="T87" fmla="*/ 792 h 880"/>
                <a:gd name="T88" fmla="*/ 288 w 616"/>
                <a:gd name="T89" fmla="*/ 824 h 880"/>
                <a:gd name="T90" fmla="*/ 288 w 616"/>
                <a:gd name="T91" fmla="*/ 856 h 880"/>
                <a:gd name="T92" fmla="*/ 240 w 616"/>
                <a:gd name="T93" fmla="*/ 840 h 880"/>
                <a:gd name="T94" fmla="*/ 232 w 616"/>
                <a:gd name="T95" fmla="*/ 776 h 880"/>
                <a:gd name="T96" fmla="*/ 208 w 616"/>
                <a:gd name="T97" fmla="*/ 792 h 880"/>
                <a:gd name="T98" fmla="*/ 176 w 616"/>
                <a:gd name="T99" fmla="*/ 792 h 880"/>
                <a:gd name="T100" fmla="*/ 168 w 616"/>
                <a:gd name="T101" fmla="*/ 768 h 880"/>
                <a:gd name="T102" fmla="*/ 144 w 616"/>
                <a:gd name="T103" fmla="*/ 760 h 880"/>
                <a:gd name="T104" fmla="*/ 128 w 616"/>
                <a:gd name="T105" fmla="*/ 800 h 880"/>
                <a:gd name="T106" fmla="*/ 104 w 616"/>
                <a:gd name="T107" fmla="*/ 800 h 88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16"/>
                <a:gd name="T163" fmla="*/ 0 h 880"/>
                <a:gd name="T164" fmla="*/ 616 w 616"/>
                <a:gd name="T165" fmla="*/ 880 h 88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16" h="880">
                  <a:moveTo>
                    <a:pt x="104" y="800"/>
                  </a:moveTo>
                  <a:lnTo>
                    <a:pt x="88" y="632"/>
                  </a:lnTo>
                  <a:lnTo>
                    <a:pt x="128" y="568"/>
                  </a:lnTo>
                  <a:lnTo>
                    <a:pt x="104" y="464"/>
                  </a:lnTo>
                  <a:lnTo>
                    <a:pt x="120" y="376"/>
                  </a:lnTo>
                  <a:lnTo>
                    <a:pt x="72" y="328"/>
                  </a:lnTo>
                  <a:lnTo>
                    <a:pt x="16" y="328"/>
                  </a:lnTo>
                  <a:lnTo>
                    <a:pt x="0" y="256"/>
                  </a:lnTo>
                  <a:lnTo>
                    <a:pt x="32" y="200"/>
                  </a:lnTo>
                  <a:lnTo>
                    <a:pt x="56" y="136"/>
                  </a:lnTo>
                  <a:lnTo>
                    <a:pt x="96" y="160"/>
                  </a:lnTo>
                  <a:lnTo>
                    <a:pt x="112" y="112"/>
                  </a:lnTo>
                  <a:lnTo>
                    <a:pt x="168" y="176"/>
                  </a:lnTo>
                  <a:lnTo>
                    <a:pt x="224" y="176"/>
                  </a:lnTo>
                  <a:lnTo>
                    <a:pt x="256" y="112"/>
                  </a:lnTo>
                  <a:lnTo>
                    <a:pt x="288" y="104"/>
                  </a:lnTo>
                  <a:lnTo>
                    <a:pt x="288" y="48"/>
                  </a:lnTo>
                  <a:lnTo>
                    <a:pt x="320" y="40"/>
                  </a:lnTo>
                  <a:lnTo>
                    <a:pt x="352" y="16"/>
                  </a:lnTo>
                  <a:lnTo>
                    <a:pt x="416" y="16"/>
                  </a:lnTo>
                  <a:lnTo>
                    <a:pt x="448" y="0"/>
                  </a:lnTo>
                  <a:lnTo>
                    <a:pt x="456" y="96"/>
                  </a:lnTo>
                  <a:lnTo>
                    <a:pt x="512" y="144"/>
                  </a:lnTo>
                  <a:lnTo>
                    <a:pt x="504" y="216"/>
                  </a:lnTo>
                  <a:lnTo>
                    <a:pt x="592" y="280"/>
                  </a:lnTo>
                  <a:lnTo>
                    <a:pt x="576" y="376"/>
                  </a:lnTo>
                  <a:lnTo>
                    <a:pt x="552" y="440"/>
                  </a:lnTo>
                  <a:lnTo>
                    <a:pt x="584" y="528"/>
                  </a:lnTo>
                  <a:lnTo>
                    <a:pt x="616" y="560"/>
                  </a:lnTo>
                  <a:lnTo>
                    <a:pt x="608" y="592"/>
                  </a:lnTo>
                  <a:lnTo>
                    <a:pt x="552" y="600"/>
                  </a:lnTo>
                  <a:lnTo>
                    <a:pt x="552" y="640"/>
                  </a:lnTo>
                  <a:lnTo>
                    <a:pt x="616" y="672"/>
                  </a:lnTo>
                  <a:lnTo>
                    <a:pt x="592" y="696"/>
                  </a:lnTo>
                  <a:lnTo>
                    <a:pt x="584" y="752"/>
                  </a:lnTo>
                  <a:lnTo>
                    <a:pt x="512" y="808"/>
                  </a:lnTo>
                  <a:lnTo>
                    <a:pt x="520" y="832"/>
                  </a:lnTo>
                  <a:lnTo>
                    <a:pt x="440" y="816"/>
                  </a:lnTo>
                  <a:lnTo>
                    <a:pt x="440" y="864"/>
                  </a:lnTo>
                  <a:lnTo>
                    <a:pt x="384" y="880"/>
                  </a:lnTo>
                  <a:lnTo>
                    <a:pt x="360" y="848"/>
                  </a:lnTo>
                  <a:lnTo>
                    <a:pt x="336" y="848"/>
                  </a:lnTo>
                  <a:lnTo>
                    <a:pt x="328" y="800"/>
                  </a:lnTo>
                  <a:lnTo>
                    <a:pt x="296" y="792"/>
                  </a:lnTo>
                  <a:lnTo>
                    <a:pt x="288" y="824"/>
                  </a:lnTo>
                  <a:lnTo>
                    <a:pt x="288" y="856"/>
                  </a:lnTo>
                  <a:lnTo>
                    <a:pt x="240" y="840"/>
                  </a:lnTo>
                  <a:lnTo>
                    <a:pt x="232" y="776"/>
                  </a:lnTo>
                  <a:lnTo>
                    <a:pt x="208" y="792"/>
                  </a:lnTo>
                  <a:lnTo>
                    <a:pt x="176" y="792"/>
                  </a:lnTo>
                  <a:lnTo>
                    <a:pt x="168" y="768"/>
                  </a:lnTo>
                  <a:lnTo>
                    <a:pt x="144" y="760"/>
                  </a:lnTo>
                  <a:lnTo>
                    <a:pt x="128" y="800"/>
                  </a:lnTo>
                  <a:lnTo>
                    <a:pt x="104" y="800"/>
                  </a:lnTo>
                  <a:close/>
                </a:path>
              </a:pathLst>
            </a:custGeom>
            <a:solidFill>
              <a:srgbClr val="A3AEBB"/>
            </a:solidFill>
            <a:ln w="9525">
              <a:solidFill>
                <a:schemeClr val="bg1"/>
              </a:solidFill>
              <a:round/>
              <a:headEnd/>
              <a:tailEnd/>
            </a:ln>
          </p:spPr>
          <p:txBody>
            <a:bodyPr/>
            <a:lstStyle/>
            <a:p>
              <a:endParaRPr lang="hu-HU">
                <a:solidFill>
                  <a:srgbClr val="000000"/>
                </a:solidFill>
              </a:endParaRPr>
            </a:p>
          </p:txBody>
        </p:sp>
        <p:sp>
          <p:nvSpPr>
            <p:cNvPr id="26" name="Freeform 12"/>
            <p:cNvSpPr>
              <a:spLocks/>
            </p:cNvSpPr>
            <p:nvPr/>
          </p:nvSpPr>
          <p:spPr bwMode="auto">
            <a:xfrm>
              <a:off x="3125788" y="4689475"/>
              <a:ext cx="1027112" cy="1176338"/>
            </a:xfrm>
            <a:custGeom>
              <a:avLst/>
              <a:gdLst>
                <a:gd name="T0" fmla="*/ 40 w 672"/>
                <a:gd name="T1" fmla="*/ 448 h 728"/>
                <a:gd name="T2" fmla="*/ 0 w 672"/>
                <a:gd name="T3" fmla="*/ 424 h 728"/>
                <a:gd name="T4" fmla="*/ 24 w 672"/>
                <a:gd name="T5" fmla="*/ 288 h 728"/>
                <a:gd name="T6" fmla="*/ 48 w 672"/>
                <a:gd name="T7" fmla="*/ 200 h 728"/>
                <a:gd name="T8" fmla="*/ 96 w 672"/>
                <a:gd name="T9" fmla="*/ 160 h 728"/>
                <a:gd name="T10" fmla="*/ 160 w 672"/>
                <a:gd name="T11" fmla="*/ 48 h 728"/>
                <a:gd name="T12" fmla="*/ 200 w 672"/>
                <a:gd name="T13" fmla="*/ 16 h 728"/>
                <a:gd name="T14" fmla="*/ 240 w 672"/>
                <a:gd name="T15" fmla="*/ 40 h 728"/>
                <a:gd name="T16" fmla="*/ 272 w 672"/>
                <a:gd name="T17" fmla="*/ 88 h 728"/>
                <a:gd name="T18" fmla="*/ 320 w 672"/>
                <a:gd name="T19" fmla="*/ 72 h 728"/>
                <a:gd name="T20" fmla="*/ 360 w 672"/>
                <a:gd name="T21" fmla="*/ 48 h 728"/>
                <a:gd name="T22" fmla="*/ 392 w 672"/>
                <a:gd name="T23" fmla="*/ 96 h 728"/>
                <a:gd name="T24" fmla="*/ 472 w 672"/>
                <a:gd name="T25" fmla="*/ 112 h 728"/>
                <a:gd name="T26" fmla="*/ 552 w 672"/>
                <a:gd name="T27" fmla="*/ 80 h 728"/>
                <a:gd name="T28" fmla="*/ 616 w 672"/>
                <a:gd name="T29" fmla="*/ 0 h 728"/>
                <a:gd name="T30" fmla="*/ 656 w 672"/>
                <a:gd name="T31" fmla="*/ 72 h 728"/>
                <a:gd name="T32" fmla="*/ 672 w 672"/>
                <a:gd name="T33" fmla="*/ 136 h 728"/>
                <a:gd name="T34" fmla="*/ 584 w 672"/>
                <a:gd name="T35" fmla="*/ 208 h 728"/>
                <a:gd name="T36" fmla="*/ 600 w 672"/>
                <a:gd name="T37" fmla="*/ 288 h 728"/>
                <a:gd name="T38" fmla="*/ 592 w 672"/>
                <a:gd name="T39" fmla="*/ 440 h 728"/>
                <a:gd name="T40" fmla="*/ 600 w 672"/>
                <a:gd name="T41" fmla="*/ 584 h 728"/>
                <a:gd name="T42" fmla="*/ 544 w 672"/>
                <a:gd name="T43" fmla="*/ 632 h 728"/>
                <a:gd name="T44" fmla="*/ 568 w 672"/>
                <a:gd name="T45" fmla="*/ 624 h 728"/>
                <a:gd name="T46" fmla="*/ 560 w 672"/>
                <a:gd name="T47" fmla="*/ 656 h 728"/>
                <a:gd name="T48" fmla="*/ 472 w 672"/>
                <a:gd name="T49" fmla="*/ 720 h 728"/>
                <a:gd name="T50" fmla="*/ 368 w 672"/>
                <a:gd name="T51" fmla="*/ 640 h 728"/>
                <a:gd name="T52" fmla="*/ 368 w 672"/>
                <a:gd name="T53" fmla="*/ 568 h 728"/>
                <a:gd name="T54" fmla="*/ 288 w 672"/>
                <a:gd name="T55" fmla="*/ 584 h 728"/>
                <a:gd name="T56" fmla="*/ 232 w 672"/>
                <a:gd name="T57" fmla="*/ 584 h 728"/>
                <a:gd name="T58" fmla="*/ 208 w 672"/>
                <a:gd name="T59" fmla="*/ 520 h 728"/>
                <a:gd name="T60" fmla="*/ 216 w 672"/>
                <a:gd name="T61" fmla="*/ 440 h 728"/>
                <a:gd name="T62" fmla="*/ 112 w 672"/>
                <a:gd name="T63" fmla="*/ 504 h 728"/>
                <a:gd name="T64" fmla="*/ 64 w 672"/>
                <a:gd name="T65" fmla="*/ 536 h 728"/>
                <a:gd name="T66" fmla="*/ 32 w 672"/>
                <a:gd name="T67" fmla="*/ 504 h 7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72"/>
                <a:gd name="T103" fmla="*/ 0 h 728"/>
                <a:gd name="T104" fmla="*/ 672 w 672"/>
                <a:gd name="T105" fmla="*/ 728 h 72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72" h="728">
                  <a:moveTo>
                    <a:pt x="32" y="504"/>
                  </a:moveTo>
                  <a:lnTo>
                    <a:pt x="40" y="448"/>
                  </a:lnTo>
                  <a:lnTo>
                    <a:pt x="16" y="456"/>
                  </a:lnTo>
                  <a:lnTo>
                    <a:pt x="0" y="424"/>
                  </a:lnTo>
                  <a:lnTo>
                    <a:pt x="32" y="400"/>
                  </a:lnTo>
                  <a:lnTo>
                    <a:pt x="24" y="288"/>
                  </a:lnTo>
                  <a:lnTo>
                    <a:pt x="64" y="216"/>
                  </a:lnTo>
                  <a:lnTo>
                    <a:pt x="48" y="200"/>
                  </a:lnTo>
                  <a:lnTo>
                    <a:pt x="56" y="168"/>
                  </a:lnTo>
                  <a:lnTo>
                    <a:pt x="96" y="160"/>
                  </a:lnTo>
                  <a:lnTo>
                    <a:pt x="104" y="64"/>
                  </a:lnTo>
                  <a:lnTo>
                    <a:pt x="160" y="48"/>
                  </a:lnTo>
                  <a:lnTo>
                    <a:pt x="176" y="8"/>
                  </a:lnTo>
                  <a:lnTo>
                    <a:pt x="200" y="16"/>
                  </a:lnTo>
                  <a:lnTo>
                    <a:pt x="208" y="40"/>
                  </a:lnTo>
                  <a:lnTo>
                    <a:pt x="240" y="40"/>
                  </a:lnTo>
                  <a:lnTo>
                    <a:pt x="264" y="24"/>
                  </a:lnTo>
                  <a:lnTo>
                    <a:pt x="272" y="88"/>
                  </a:lnTo>
                  <a:lnTo>
                    <a:pt x="320" y="104"/>
                  </a:lnTo>
                  <a:lnTo>
                    <a:pt x="320" y="72"/>
                  </a:lnTo>
                  <a:lnTo>
                    <a:pt x="328" y="40"/>
                  </a:lnTo>
                  <a:lnTo>
                    <a:pt x="360" y="48"/>
                  </a:lnTo>
                  <a:lnTo>
                    <a:pt x="368" y="96"/>
                  </a:lnTo>
                  <a:lnTo>
                    <a:pt x="392" y="96"/>
                  </a:lnTo>
                  <a:lnTo>
                    <a:pt x="416" y="128"/>
                  </a:lnTo>
                  <a:lnTo>
                    <a:pt x="472" y="112"/>
                  </a:lnTo>
                  <a:lnTo>
                    <a:pt x="472" y="64"/>
                  </a:lnTo>
                  <a:lnTo>
                    <a:pt x="552" y="80"/>
                  </a:lnTo>
                  <a:lnTo>
                    <a:pt x="544" y="56"/>
                  </a:lnTo>
                  <a:lnTo>
                    <a:pt x="616" y="0"/>
                  </a:lnTo>
                  <a:lnTo>
                    <a:pt x="616" y="40"/>
                  </a:lnTo>
                  <a:lnTo>
                    <a:pt x="656" y="72"/>
                  </a:lnTo>
                  <a:lnTo>
                    <a:pt x="656" y="104"/>
                  </a:lnTo>
                  <a:lnTo>
                    <a:pt x="672" y="136"/>
                  </a:lnTo>
                  <a:lnTo>
                    <a:pt x="632" y="200"/>
                  </a:lnTo>
                  <a:lnTo>
                    <a:pt x="584" y="208"/>
                  </a:lnTo>
                  <a:lnTo>
                    <a:pt x="560" y="232"/>
                  </a:lnTo>
                  <a:lnTo>
                    <a:pt x="600" y="288"/>
                  </a:lnTo>
                  <a:lnTo>
                    <a:pt x="608" y="376"/>
                  </a:lnTo>
                  <a:lnTo>
                    <a:pt x="592" y="440"/>
                  </a:lnTo>
                  <a:lnTo>
                    <a:pt x="600" y="552"/>
                  </a:lnTo>
                  <a:lnTo>
                    <a:pt x="600" y="584"/>
                  </a:lnTo>
                  <a:lnTo>
                    <a:pt x="576" y="584"/>
                  </a:lnTo>
                  <a:lnTo>
                    <a:pt x="544" y="632"/>
                  </a:lnTo>
                  <a:lnTo>
                    <a:pt x="544" y="640"/>
                  </a:lnTo>
                  <a:lnTo>
                    <a:pt x="568" y="624"/>
                  </a:lnTo>
                  <a:lnTo>
                    <a:pt x="584" y="632"/>
                  </a:lnTo>
                  <a:lnTo>
                    <a:pt x="560" y="656"/>
                  </a:lnTo>
                  <a:lnTo>
                    <a:pt x="520" y="728"/>
                  </a:lnTo>
                  <a:lnTo>
                    <a:pt x="472" y="720"/>
                  </a:lnTo>
                  <a:lnTo>
                    <a:pt x="416" y="648"/>
                  </a:lnTo>
                  <a:lnTo>
                    <a:pt x="368" y="640"/>
                  </a:lnTo>
                  <a:lnTo>
                    <a:pt x="352" y="608"/>
                  </a:lnTo>
                  <a:lnTo>
                    <a:pt x="368" y="568"/>
                  </a:lnTo>
                  <a:lnTo>
                    <a:pt x="320" y="536"/>
                  </a:lnTo>
                  <a:lnTo>
                    <a:pt x="288" y="584"/>
                  </a:lnTo>
                  <a:lnTo>
                    <a:pt x="248" y="608"/>
                  </a:lnTo>
                  <a:lnTo>
                    <a:pt x="232" y="584"/>
                  </a:lnTo>
                  <a:lnTo>
                    <a:pt x="248" y="552"/>
                  </a:lnTo>
                  <a:lnTo>
                    <a:pt x="208" y="520"/>
                  </a:lnTo>
                  <a:lnTo>
                    <a:pt x="240" y="488"/>
                  </a:lnTo>
                  <a:lnTo>
                    <a:pt x="216" y="440"/>
                  </a:lnTo>
                  <a:lnTo>
                    <a:pt x="120" y="440"/>
                  </a:lnTo>
                  <a:lnTo>
                    <a:pt x="112" y="504"/>
                  </a:lnTo>
                  <a:lnTo>
                    <a:pt x="64" y="504"/>
                  </a:lnTo>
                  <a:lnTo>
                    <a:pt x="64" y="536"/>
                  </a:lnTo>
                  <a:lnTo>
                    <a:pt x="40" y="528"/>
                  </a:lnTo>
                  <a:lnTo>
                    <a:pt x="32" y="504"/>
                  </a:lnTo>
                  <a:close/>
                </a:path>
              </a:pathLst>
            </a:custGeom>
            <a:solidFill>
              <a:srgbClr val="96D0AC"/>
            </a:solidFill>
            <a:ln w="9525">
              <a:solidFill>
                <a:schemeClr val="bg1"/>
              </a:solidFill>
              <a:round/>
              <a:headEnd/>
              <a:tailEnd/>
            </a:ln>
          </p:spPr>
          <p:txBody>
            <a:bodyPr/>
            <a:lstStyle/>
            <a:p>
              <a:endParaRPr lang="hu-HU">
                <a:solidFill>
                  <a:srgbClr val="000000"/>
                </a:solidFill>
              </a:endParaRPr>
            </a:p>
          </p:txBody>
        </p:sp>
        <p:sp>
          <p:nvSpPr>
            <p:cNvPr id="27" name="Freeform 14"/>
            <p:cNvSpPr>
              <a:spLocks/>
            </p:cNvSpPr>
            <p:nvPr/>
          </p:nvSpPr>
          <p:spPr bwMode="auto">
            <a:xfrm>
              <a:off x="3859213" y="2733675"/>
              <a:ext cx="1430337" cy="1800225"/>
            </a:xfrm>
            <a:custGeom>
              <a:avLst/>
              <a:gdLst>
                <a:gd name="T0" fmla="*/ 120 w 936"/>
                <a:gd name="T1" fmla="*/ 248 h 1112"/>
                <a:gd name="T2" fmla="*/ 152 w 936"/>
                <a:gd name="T3" fmla="*/ 344 h 1112"/>
                <a:gd name="T4" fmla="*/ 128 w 936"/>
                <a:gd name="T5" fmla="*/ 400 h 1112"/>
                <a:gd name="T6" fmla="*/ 80 w 936"/>
                <a:gd name="T7" fmla="*/ 392 h 1112"/>
                <a:gd name="T8" fmla="*/ 48 w 936"/>
                <a:gd name="T9" fmla="*/ 432 h 1112"/>
                <a:gd name="T10" fmla="*/ 8 w 936"/>
                <a:gd name="T11" fmla="*/ 552 h 1112"/>
                <a:gd name="T12" fmla="*/ 56 w 936"/>
                <a:gd name="T13" fmla="*/ 672 h 1112"/>
                <a:gd name="T14" fmla="*/ 128 w 936"/>
                <a:gd name="T15" fmla="*/ 832 h 1112"/>
                <a:gd name="T16" fmla="*/ 136 w 936"/>
                <a:gd name="T17" fmla="*/ 984 h 1112"/>
                <a:gd name="T18" fmla="*/ 232 w 936"/>
                <a:gd name="T19" fmla="*/ 1016 h 1112"/>
                <a:gd name="T20" fmla="*/ 336 w 936"/>
                <a:gd name="T21" fmla="*/ 944 h 1112"/>
                <a:gd name="T22" fmla="*/ 400 w 936"/>
                <a:gd name="T23" fmla="*/ 920 h 1112"/>
                <a:gd name="T24" fmla="*/ 392 w 936"/>
                <a:gd name="T25" fmla="*/ 976 h 1112"/>
                <a:gd name="T26" fmla="*/ 424 w 936"/>
                <a:gd name="T27" fmla="*/ 1048 h 1112"/>
                <a:gd name="T28" fmla="*/ 512 w 936"/>
                <a:gd name="T29" fmla="*/ 984 h 1112"/>
                <a:gd name="T30" fmla="*/ 584 w 936"/>
                <a:gd name="T31" fmla="*/ 944 h 1112"/>
                <a:gd name="T32" fmla="*/ 632 w 936"/>
                <a:gd name="T33" fmla="*/ 1072 h 1112"/>
                <a:gd name="T34" fmla="*/ 744 w 936"/>
                <a:gd name="T35" fmla="*/ 1112 h 1112"/>
                <a:gd name="T36" fmla="*/ 840 w 936"/>
                <a:gd name="T37" fmla="*/ 1104 h 1112"/>
                <a:gd name="T38" fmla="*/ 928 w 936"/>
                <a:gd name="T39" fmla="*/ 992 h 1112"/>
                <a:gd name="T40" fmla="*/ 936 w 936"/>
                <a:gd name="T41" fmla="*/ 880 h 1112"/>
                <a:gd name="T42" fmla="*/ 904 w 936"/>
                <a:gd name="T43" fmla="*/ 768 h 1112"/>
                <a:gd name="T44" fmla="*/ 760 w 936"/>
                <a:gd name="T45" fmla="*/ 656 h 1112"/>
                <a:gd name="T46" fmla="*/ 688 w 936"/>
                <a:gd name="T47" fmla="*/ 568 h 1112"/>
                <a:gd name="T48" fmla="*/ 672 w 936"/>
                <a:gd name="T49" fmla="*/ 504 h 1112"/>
                <a:gd name="T50" fmla="*/ 624 w 936"/>
                <a:gd name="T51" fmla="*/ 520 h 1112"/>
                <a:gd name="T52" fmla="*/ 608 w 936"/>
                <a:gd name="T53" fmla="*/ 408 h 1112"/>
                <a:gd name="T54" fmla="*/ 584 w 936"/>
                <a:gd name="T55" fmla="*/ 320 h 1112"/>
                <a:gd name="T56" fmla="*/ 520 w 936"/>
                <a:gd name="T57" fmla="*/ 352 h 1112"/>
                <a:gd name="T58" fmla="*/ 528 w 936"/>
                <a:gd name="T59" fmla="*/ 296 h 1112"/>
                <a:gd name="T60" fmla="*/ 488 w 936"/>
                <a:gd name="T61" fmla="*/ 224 h 1112"/>
                <a:gd name="T62" fmla="*/ 264 w 936"/>
                <a:gd name="T63" fmla="*/ 208 h 1112"/>
                <a:gd name="T64" fmla="*/ 216 w 936"/>
                <a:gd name="T65" fmla="*/ 72 h 1112"/>
                <a:gd name="T66" fmla="*/ 176 w 936"/>
                <a:gd name="T67" fmla="*/ 0 h 1112"/>
                <a:gd name="T68" fmla="*/ 112 w 936"/>
                <a:gd name="T69" fmla="*/ 24 h 1112"/>
                <a:gd name="T70" fmla="*/ 64 w 936"/>
                <a:gd name="T71" fmla="*/ 72 h 1112"/>
                <a:gd name="T72" fmla="*/ 48 w 936"/>
                <a:gd name="T73" fmla="*/ 128 h 1112"/>
                <a:gd name="T74" fmla="*/ 40 w 936"/>
                <a:gd name="T75" fmla="*/ 192 h 111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36"/>
                <a:gd name="T115" fmla="*/ 0 h 1112"/>
                <a:gd name="T116" fmla="*/ 936 w 936"/>
                <a:gd name="T117" fmla="*/ 1112 h 111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36" h="1112">
                  <a:moveTo>
                    <a:pt x="88" y="240"/>
                  </a:moveTo>
                  <a:lnTo>
                    <a:pt x="120" y="248"/>
                  </a:lnTo>
                  <a:lnTo>
                    <a:pt x="144" y="288"/>
                  </a:lnTo>
                  <a:lnTo>
                    <a:pt x="152" y="344"/>
                  </a:lnTo>
                  <a:lnTo>
                    <a:pt x="128" y="368"/>
                  </a:lnTo>
                  <a:lnTo>
                    <a:pt x="128" y="400"/>
                  </a:lnTo>
                  <a:lnTo>
                    <a:pt x="112" y="416"/>
                  </a:lnTo>
                  <a:lnTo>
                    <a:pt x="80" y="392"/>
                  </a:lnTo>
                  <a:lnTo>
                    <a:pt x="48" y="384"/>
                  </a:lnTo>
                  <a:lnTo>
                    <a:pt x="48" y="432"/>
                  </a:lnTo>
                  <a:lnTo>
                    <a:pt x="0" y="456"/>
                  </a:lnTo>
                  <a:lnTo>
                    <a:pt x="8" y="552"/>
                  </a:lnTo>
                  <a:lnTo>
                    <a:pt x="64" y="600"/>
                  </a:lnTo>
                  <a:lnTo>
                    <a:pt x="56" y="672"/>
                  </a:lnTo>
                  <a:lnTo>
                    <a:pt x="144" y="736"/>
                  </a:lnTo>
                  <a:lnTo>
                    <a:pt x="128" y="832"/>
                  </a:lnTo>
                  <a:lnTo>
                    <a:pt x="104" y="896"/>
                  </a:lnTo>
                  <a:lnTo>
                    <a:pt x="136" y="984"/>
                  </a:lnTo>
                  <a:lnTo>
                    <a:pt x="168" y="1016"/>
                  </a:lnTo>
                  <a:lnTo>
                    <a:pt x="232" y="1016"/>
                  </a:lnTo>
                  <a:lnTo>
                    <a:pt x="304" y="944"/>
                  </a:lnTo>
                  <a:lnTo>
                    <a:pt x="336" y="944"/>
                  </a:lnTo>
                  <a:lnTo>
                    <a:pt x="352" y="912"/>
                  </a:lnTo>
                  <a:lnTo>
                    <a:pt x="400" y="920"/>
                  </a:lnTo>
                  <a:lnTo>
                    <a:pt x="424" y="952"/>
                  </a:lnTo>
                  <a:lnTo>
                    <a:pt x="392" y="976"/>
                  </a:lnTo>
                  <a:lnTo>
                    <a:pt x="392" y="1024"/>
                  </a:lnTo>
                  <a:lnTo>
                    <a:pt x="424" y="1048"/>
                  </a:lnTo>
                  <a:lnTo>
                    <a:pt x="488" y="984"/>
                  </a:lnTo>
                  <a:lnTo>
                    <a:pt x="512" y="984"/>
                  </a:lnTo>
                  <a:lnTo>
                    <a:pt x="528" y="936"/>
                  </a:lnTo>
                  <a:lnTo>
                    <a:pt x="584" y="944"/>
                  </a:lnTo>
                  <a:lnTo>
                    <a:pt x="608" y="968"/>
                  </a:lnTo>
                  <a:lnTo>
                    <a:pt x="632" y="1072"/>
                  </a:lnTo>
                  <a:lnTo>
                    <a:pt x="704" y="1112"/>
                  </a:lnTo>
                  <a:lnTo>
                    <a:pt x="744" y="1112"/>
                  </a:lnTo>
                  <a:lnTo>
                    <a:pt x="800" y="1072"/>
                  </a:lnTo>
                  <a:lnTo>
                    <a:pt x="840" y="1104"/>
                  </a:lnTo>
                  <a:lnTo>
                    <a:pt x="928" y="1048"/>
                  </a:lnTo>
                  <a:lnTo>
                    <a:pt x="928" y="992"/>
                  </a:lnTo>
                  <a:lnTo>
                    <a:pt x="912" y="960"/>
                  </a:lnTo>
                  <a:lnTo>
                    <a:pt x="936" y="880"/>
                  </a:lnTo>
                  <a:lnTo>
                    <a:pt x="872" y="800"/>
                  </a:lnTo>
                  <a:lnTo>
                    <a:pt x="904" y="768"/>
                  </a:lnTo>
                  <a:lnTo>
                    <a:pt x="872" y="720"/>
                  </a:lnTo>
                  <a:lnTo>
                    <a:pt x="760" y="656"/>
                  </a:lnTo>
                  <a:lnTo>
                    <a:pt x="752" y="616"/>
                  </a:lnTo>
                  <a:lnTo>
                    <a:pt x="688" y="568"/>
                  </a:lnTo>
                  <a:lnTo>
                    <a:pt x="712" y="512"/>
                  </a:lnTo>
                  <a:lnTo>
                    <a:pt x="672" y="504"/>
                  </a:lnTo>
                  <a:lnTo>
                    <a:pt x="648" y="536"/>
                  </a:lnTo>
                  <a:lnTo>
                    <a:pt x="624" y="520"/>
                  </a:lnTo>
                  <a:lnTo>
                    <a:pt x="640" y="480"/>
                  </a:lnTo>
                  <a:lnTo>
                    <a:pt x="608" y="408"/>
                  </a:lnTo>
                  <a:lnTo>
                    <a:pt x="608" y="344"/>
                  </a:lnTo>
                  <a:lnTo>
                    <a:pt x="584" y="320"/>
                  </a:lnTo>
                  <a:lnTo>
                    <a:pt x="560" y="312"/>
                  </a:lnTo>
                  <a:lnTo>
                    <a:pt x="520" y="352"/>
                  </a:lnTo>
                  <a:lnTo>
                    <a:pt x="504" y="328"/>
                  </a:lnTo>
                  <a:lnTo>
                    <a:pt x="528" y="296"/>
                  </a:lnTo>
                  <a:lnTo>
                    <a:pt x="504" y="288"/>
                  </a:lnTo>
                  <a:lnTo>
                    <a:pt x="488" y="224"/>
                  </a:lnTo>
                  <a:lnTo>
                    <a:pt x="320" y="216"/>
                  </a:lnTo>
                  <a:lnTo>
                    <a:pt x="264" y="208"/>
                  </a:lnTo>
                  <a:lnTo>
                    <a:pt x="176" y="128"/>
                  </a:lnTo>
                  <a:lnTo>
                    <a:pt x="216" y="72"/>
                  </a:lnTo>
                  <a:lnTo>
                    <a:pt x="192" y="56"/>
                  </a:lnTo>
                  <a:lnTo>
                    <a:pt x="176" y="0"/>
                  </a:lnTo>
                  <a:lnTo>
                    <a:pt x="120" y="0"/>
                  </a:lnTo>
                  <a:lnTo>
                    <a:pt x="112" y="24"/>
                  </a:lnTo>
                  <a:lnTo>
                    <a:pt x="80" y="16"/>
                  </a:lnTo>
                  <a:lnTo>
                    <a:pt x="64" y="72"/>
                  </a:lnTo>
                  <a:lnTo>
                    <a:pt x="32" y="80"/>
                  </a:lnTo>
                  <a:lnTo>
                    <a:pt x="48" y="128"/>
                  </a:lnTo>
                  <a:lnTo>
                    <a:pt x="24" y="160"/>
                  </a:lnTo>
                  <a:lnTo>
                    <a:pt x="40" y="192"/>
                  </a:lnTo>
                  <a:lnTo>
                    <a:pt x="88" y="240"/>
                  </a:lnTo>
                  <a:close/>
                </a:path>
              </a:pathLst>
            </a:custGeom>
            <a:solidFill>
              <a:srgbClr val="96D0AC"/>
            </a:solidFill>
            <a:ln w="9525">
              <a:solidFill>
                <a:schemeClr val="bg1"/>
              </a:solidFill>
              <a:round/>
              <a:headEnd/>
              <a:tailEnd/>
            </a:ln>
          </p:spPr>
          <p:txBody>
            <a:bodyPr/>
            <a:lstStyle/>
            <a:p>
              <a:endParaRPr lang="hu-HU">
                <a:solidFill>
                  <a:srgbClr val="000000"/>
                </a:solidFill>
              </a:endParaRPr>
            </a:p>
          </p:txBody>
        </p:sp>
        <p:sp>
          <p:nvSpPr>
            <p:cNvPr id="28" name="Freeform 15"/>
            <p:cNvSpPr>
              <a:spLocks/>
            </p:cNvSpPr>
            <p:nvPr/>
          </p:nvSpPr>
          <p:spPr bwMode="auto">
            <a:xfrm>
              <a:off x="4090988" y="3460750"/>
              <a:ext cx="404812" cy="425450"/>
            </a:xfrm>
            <a:custGeom>
              <a:avLst/>
              <a:gdLst>
                <a:gd name="T0" fmla="*/ 24 w 264"/>
                <a:gd name="T1" fmla="*/ 216 h 264"/>
                <a:gd name="T2" fmla="*/ 32 w 264"/>
                <a:gd name="T3" fmla="*/ 160 h 264"/>
                <a:gd name="T4" fmla="*/ 8 w 264"/>
                <a:gd name="T5" fmla="*/ 136 h 264"/>
                <a:gd name="T6" fmla="*/ 24 w 264"/>
                <a:gd name="T7" fmla="*/ 96 h 264"/>
                <a:gd name="T8" fmla="*/ 0 w 264"/>
                <a:gd name="T9" fmla="*/ 24 h 264"/>
                <a:gd name="T10" fmla="*/ 80 w 264"/>
                <a:gd name="T11" fmla="*/ 24 h 264"/>
                <a:gd name="T12" fmla="*/ 104 w 264"/>
                <a:gd name="T13" fmla="*/ 0 h 264"/>
                <a:gd name="T14" fmla="*/ 144 w 264"/>
                <a:gd name="T15" fmla="*/ 24 h 264"/>
                <a:gd name="T16" fmla="*/ 168 w 264"/>
                <a:gd name="T17" fmla="*/ 88 h 264"/>
                <a:gd name="T18" fmla="*/ 264 w 264"/>
                <a:gd name="T19" fmla="*/ 128 h 264"/>
                <a:gd name="T20" fmla="*/ 264 w 264"/>
                <a:gd name="T21" fmla="*/ 184 h 264"/>
                <a:gd name="T22" fmla="*/ 232 w 264"/>
                <a:gd name="T23" fmla="*/ 200 h 264"/>
                <a:gd name="T24" fmla="*/ 208 w 264"/>
                <a:gd name="T25" fmla="*/ 184 h 264"/>
                <a:gd name="T26" fmla="*/ 200 w 264"/>
                <a:gd name="T27" fmla="*/ 224 h 264"/>
                <a:gd name="T28" fmla="*/ 184 w 264"/>
                <a:gd name="T29" fmla="*/ 232 h 264"/>
                <a:gd name="T30" fmla="*/ 160 w 264"/>
                <a:gd name="T31" fmla="*/ 264 h 264"/>
                <a:gd name="T32" fmla="*/ 104 w 264"/>
                <a:gd name="T33" fmla="*/ 224 h 264"/>
                <a:gd name="T34" fmla="*/ 40 w 264"/>
                <a:gd name="T35" fmla="*/ 232 h 264"/>
                <a:gd name="T36" fmla="*/ 24 w 264"/>
                <a:gd name="T37" fmla="*/ 216 h 26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64"/>
                <a:gd name="T58" fmla="*/ 0 h 264"/>
                <a:gd name="T59" fmla="*/ 264 w 264"/>
                <a:gd name="T60" fmla="*/ 264 h 26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64" h="264">
                  <a:moveTo>
                    <a:pt x="24" y="216"/>
                  </a:moveTo>
                  <a:lnTo>
                    <a:pt x="32" y="160"/>
                  </a:lnTo>
                  <a:lnTo>
                    <a:pt x="8" y="136"/>
                  </a:lnTo>
                  <a:lnTo>
                    <a:pt x="24" y="96"/>
                  </a:lnTo>
                  <a:lnTo>
                    <a:pt x="0" y="24"/>
                  </a:lnTo>
                  <a:lnTo>
                    <a:pt x="80" y="24"/>
                  </a:lnTo>
                  <a:lnTo>
                    <a:pt x="104" y="0"/>
                  </a:lnTo>
                  <a:lnTo>
                    <a:pt x="144" y="24"/>
                  </a:lnTo>
                  <a:lnTo>
                    <a:pt x="168" y="88"/>
                  </a:lnTo>
                  <a:lnTo>
                    <a:pt x="264" y="128"/>
                  </a:lnTo>
                  <a:lnTo>
                    <a:pt x="264" y="184"/>
                  </a:lnTo>
                  <a:lnTo>
                    <a:pt x="232" y="200"/>
                  </a:lnTo>
                  <a:lnTo>
                    <a:pt x="208" y="184"/>
                  </a:lnTo>
                  <a:lnTo>
                    <a:pt x="200" y="224"/>
                  </a:lnTo>
                  <a:lnTo>
                    <a:pt x="184" y="232"/>
                  </a:lnTo>
                  <a:lnTo>
                    <a:pt x="160" y="264"/>
                  </a:lnTo>
                  <a:lnTo>
                    <a:pt x="104" y="224"/>
                  </a:lnTo>
                  <a:lnTo>
                    <a:pt x="40" y="232"/>
                  </a:lnTo>
                  <a:lnTo>
                    <a:pt x="24" y="216"/>
                  </a:lnTo>
                  <a:close/>
                </a:path>
              </a:pathLst>
            </a:custGeom>
            <a:solidFill>
              <a:srgbClr val="96D0AC"/>
            </a:solidFill>
            <a:ln w="9525">
              <a:solidFill>
                <a:schemeClr val="bg1"/>
              </a:solidFill>
              <a:round/>
              <a:headEnd/>
              <a:tailEnd/>
            </a:ln>
          </p:spPr>
          <p:txBody>
            <a:bodyPr/>
            <a:lstStyle/>
            <a:p>
              <a:endParaRPr lang="hu-HU">
                <a:solidFill>
                  <a:srgbClr val="000000"/>
                </a:solidFill>
              </a:endParaRPr>
            </a:p>
          </p:txBody>
        </p:sp>
        <p:sp>
          <p:nvSpPr>
            <p:cNvPr id="29" name="Freeform 16"/>
            <p:cNvSpPr>
              <a:spLocks/>
            </p:cNvSpPr>
            <p:nvPr/>
          </p:nvSpPr>
          <p:spPr bwMode="auto">
            <a:xfrm>
              <a:off x="3906838" y="4208463"/>
              <a:ext cx="1433512" cy="1981200"/>
            </a:xfrm>
            <a:custGeom>
              <a:avLst/>
              <a:gdLst>
                <a:gd name="T0" fmla="*/ 808 w 936"/>
                <a:gd name="T1" fmla="*/ 192 h 1224"/>
                <a:gd name="T2" fmla="*/ 712 w 936"/>
                <a:gd name="T3" fmla="*/ 200 h 1224"/>
                <a:gd name="T4" fmla="*/ 600 w 936"/>
                <a:gd name="T5" fmla="*/ 160 h 1224"/>
                <a:gd name="T6" fmla="*/ 552 w 936"/>
                <a:gd name="T7" fmla="*/ 32 h 1224"/>
                <a:gd name="T8" fmla="*/ 480 w 936"/>
                <a:gd name="T9" fmla="*/ 72 h 1224"/>
                <a:gd name="T10" fmla="*/ 392 w 936"/>
                <a:gd name="T11" fmla="*/ 136 h 1224"/>
                <a:gd name="T12" fmla="*/ 360 w 936"/>
                <a:gd name="T13" fmla="*/ 64 h 1224"/>
                <a:gd name="T14" fmla="*/ 368 w 936"/>
                <a:gd name="T15" fmla="*/ 8 h 1224"/>
                <a:gd name="T16" fmla="*/ 304 w 936"/>
                <a:gd name="T17" fmla="*/ 32 h 1224"/>
                <a:gd name="T18" fmla="*/ 200 w 936"/>
                <a:gd name="T19" fmla="*/ 104 h 1224"/>
                <a:gd name="T20" fmla="*/ 128 w 936"/>
                <a:gd name="T21" fmla="*/ 136 h 1224"/>
                <a:gd name="T22" fmla="*/ 72 w 936"/>
                <a:gd name="T23" fmla="*/ 184 h 1224"/>
                <a:gd name="T24" fmla="*/ 112 w 936"/>
                <a:gd name="T25" fmla="*/ 240 h 1224"/>
                <a:gd name="T26" fmla="*/ 104 w 936"/>
                <a:gd name="T27" fmla="*/ 336 h 1224"/>
                <a:gd name="T28" fmla="*/ 144 w 936"/>
                <a:gd name="T29" fmla="*/ 400 h 1224"/>
                <a:gd name="T30" fmla="*/ 120 w 936"/>
                <a:gd name="T31" fmla="*/ 496 h 1224"/>
                <a:gd name="T32" fmla="*/ 48 w 936"/>
                <a:gd name="T33" fmla="*/ 528 h 1224"/>
                <a:gd name="T34" fmla="*/ 96 w 936"/>
                <a:gd name="T35" fmla="*/ 672 h 1224"/>
                <a:gd name="T36" fmla="*/ 88 w 936"/>
                <a:gd name="T37" fmla="*/ 848 h 1224"/>
                <a:gd name="T38" fmla="*/ 64 w 936"/>
                <a:gd name="T39" fmla="*/ 880 h 1224"/>
                <a:gd name="T40" fmla="*/ 32 w 936"/>
                <a:gd name="T41" fmla="*/ 936 h 1224"/>
                <a:gd name="T42" fmla="*/ 72 w 936"/>
                <a:gd name="T43" fmla="*/ 928 h 1224"/>
                <a:gd name="T44" fmla="*/ 8 w 936"/>
                <a:gd name="T45" fmla="*/ 1024 h 1224"/>
                <a:gd name="T46" fmla="*/ 16 w 936"/>
                <a:gd name="T47" fmla="*/ 1176 h 1224"/>
                <a:gd name="T48" fmla="*/ 24 w 936"/>
                <a:gd name="T49" fmla="*/ 1224 h 1224"/>
                <a:gd name="T50" fmla="*/ 144 w 936"/>
                <a:gd name="T51" fmla="*/ 1208 h 1224"/>
                <a:gd name="T52" fmla="*/ 160 w 936"/>
                <a:gd name="T53" fmla="*/ 1160 h 1224"/>
                <a:gd name="T54" fmla="*/ 192 w 936"/>
                <a:gd name="T55" fmla="*/ 1120 h 1224"/>
                <a:gd name="T56" fmla="*/ 240 w 936"/>
                <a:gd name="T57" fmla="*/ 1128 h 1224"/>
                <a:gd name="T58" fmla="*/ 320 w 936"/>
                <a:gd name="T59" fmla="*/ 1144 h 1224"/>
                <a:gd name="T60" fmla="*/ 344 w 936"/>
                <a:gd name="T61" fmla="*/ 1112 h 1224"/>
                <a:gd name="T62" fmla="*/ 416 w 936"/>
                <a:gd name="T63" fmla="*/ 1096 h 1224"/>
                <a:gd name="T64" fmla="*/ 464 w 936"/>
                <a:gd name="T65" fmla="*/ 1056 h 1224"/>
                <a:gd name="T66" fmla="*/ 496 w 936"/>
                <a:gd name="T67" fmla="*/ 1024 h 1224"/>
                <a:gd name="T68" fmla="*/ 536 w 936"/>
                <a:gd name="T69" fmla="*/ 960 h 1224"/>
                <a:gd name="T70" fmla="*/ 592 w 936"/>
                <a:gd name="T71" fmla="*/ 952 h 1224"/>
                <a:gd name="T72" fmla="*/ 600 w 936"/>
                <a:gd name="T73" fmla="*/ 872 h 1224"/>
                <a:gd name="T74" fmla="*/ 600 w 936"/>
                <a:gd name="T75" fmla="*/ 800 h 1224"/>
                <a:gd name="T76" fmla="*/ 664 w 936"/>
                <a:gd name="T77" fmla="*/ 792 h 1224"/>
                <a:gd name="T78" fmla="*/ 736 w 936"/>
                <a:gd name="T79" fmla="*/ 760 h 1224"/>
                <a:gd name="T80" fmla="*/ 760 w 936"/>
                <a:gd name="T81" fmla="*/ 712 h 1224"/>
                <a:gd name="T82" fmla="*/ 728 w 936"/>
                <a:gd name="T83" fmla="*/ 624 h 1224"/>
                <a:gd name="T84" fmla="*/ 680 w 936"/>
                <a:gd name="T85" fmla="*/ 584 h 1224"/>
                <a:gd name="T86" fmla="*/ 800 w 936"/>
                <a:gd name="T87" fmla="*/ 560 h 1224"/>
                <a:gd name="T88" fmla="*/ 816 w 936"/>
                <a:gd name="T89" fmla="*/ 480 h 1224"/>
                <a:gd name="T90" fmla="*/ 816 w 936"/>
                <a:gd name="T91" fmla="*/ 416 h 1224"/>
                <a:gd name="T92" fmla="*/ 864 w 936"/>
                <a:gd name="T93" fmla="*/ 320 h 1224"/>
                <a:gd name="T94" fmla="*/ 856 w 936"/>
                <a:gd name="T95" fmla="*/ 264 h 1224"/>
                <a:gd name="T96" fmla="*/ 936 w 936"/>
                <a:gd name="T97" fmla="*/ 208 h 1224"/>
                <a:gd name="T98" fmla="*/ 920 w 936"/>
                <a:gd name="T99" fmla="*/ 160 h 122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936"/>
                <a:gd name="T151" fmla="*/ 0 h 1224"/>
                <a:gd name="T152" fmla="*/ 936 w 936"/>
                <a:gd name="T153" fmla="*/ 1224 h 122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936" h="1224">
                  <a:moveTo>
                    <a:pt x="896" y="136"/>
                  </a:moveTo>
                  <a:lnTo>
                    <a:pt x="808" y="192"/>
                  </a:lnTo>
                  <a:lnTo>
                    <a:pt x="768" y="160"/>
                  </a:lnTo>
                  <a:lnTo>
                    <a:pt x="712" y="200"/>
                  </a:lnTo>
                  <a:lnTo>
                    <a:pt x="672" y="200"/>
                  </a:lnTo>
                  <a:lnTo>
                    <a:pt x="600" y="160"/>
                  </a:lnTo>
                  <a:lnTo>
                    <a:pt x="576" y="56"/>
                  </a:lnTo>
                  <a:lnTo>
                    <a:pt x="552" y="32"/>
                  </a:lnTo>
                  <a:lnTo>
                    <a:pt x="496" y="24"/>
                  </a:lnTo>
                  <a:lnTo>
                    <a:pt x="480" y="72"/>
                  </a:lnTo>
                  <a:lnTo>
                    <a:pt x="456" y="72"/>
                  </a:lnTo>
                  <a:lnTo>
                    <a:pt x="392" y="136"/>
                  </a:lnTo>
                  <a:lnTo>
                    <a:pt x="360" y="112"/>
                  </a:lnTo>
                  <a:lnTo>
                    <a:pt x="360" y="64"/>
                  </a:lnTo>
                  <a:lnTo>
                    <a:pt x="392" y="40"/>
                  </a:lnTo>
                  <a:lnTo>
                    <a:pt x="368" y="8"/>
                  </a:lnTo>
                  <a:lnTo>
                    <a:pt x="320" y="0"/>
                  </a:lnTo>
                  <a:lnTo>
                    <a:pt x="304" y="32"/>
                  </a:lnTo>
                  <a:lnTo>
                    <a:pt x="272" y="32"/>
                  </a:lnTo>
                  <a:lnTo>
                    <a:pt x="200" y="104"/>
                  </a:lnTo>
                  <a:lnTo>
                    <a:pt x="136" y="104"/>
                  </a:lnTo>
                  <a:lnTo>
                    <a:pt x="128" y="136"/>
                  </a:lnTo>
                  <a:lnTo>
                    <a:pt x="72" y="144"/>
                  </a:lnTo>
                  <a:lnTo>
                    <a:pt x="72" y="184"/>
                  </a:lnTo>
                  <a:lnTo>
                    <a:pt x="136" y="216"/>
                  </a:lnTo>
                  <a:lnTo>
                    <a:pt x="112" y="240"/>
                  </a:lnTo>
                  <a:lnTo>
                    <a:pt x="104" y="296"/>
                  </a:lnTo>
                  <a:lnTo>
                    <a:pt x="104" y="336"/>
                  </a:lnTo>
                  <a:lnTo>
                    <a:pt x="144" y="368"/>
                  </a:lnTo>
                  <a:lnTo>
                    <a:pt x="144" y="400"/>
                  </a:lnTo>
                  <a:lnTo>
                    <a:pt x="160" y="432"/>
                  </a:lnTo>
                  <a:lnTo>
                    <a:pt x="120" y="496"/>
                  </a:lnTo>
                  <a:lnTo>
                    <a:pt x="72" y="504"/>
                  </a:lnTo>
                  <a:lnTo>
                    <a:pt x="48" y="528"/>
                  </a:lnTo>
                  <a:lnTo>
                    <a:pt x="88" y="584"/>
                  </a:lnTo>
                  <a:lnTo>
                    <a:pt x="96" y="672"/>
                  </a:lnTo>
                  <a:lnTo>
                    <a:pt x="80" y="736"/>
                  </a:lnTo>
                  <a:lnTo>
                    <a:pt x="88" y="848"/>
                  </a:lnTo>
                  <a:lnTo>
                    <a:pt x="88" y="880"/>
                  </a:lnTo>
                  <a:lnTo>
                    <a:pt x="64" y="880"/>
                  </a:lnTo>
                  <a:lnTo>
                    <a:pt x="32" y="928"/>
                  </a:lnTo>
                  <a:lnTo>
                    <a:pt x="32" y="936"/>
                  </a:lnTo>
                  <a:lnTo>
                    <a:pt x="56" y="920"/>
                  </a:lnTo>
                  <a:lnTo>
                    <a:pt x="72" y="928"/>
                  </a:lnTo>
                  <a:lnTo>
                    <a:pt x="48" y="952"/>
                  </a:lnTo>
                  <a:lnTo>
                    <a:pt x="8" y="1024"/>
                  </a:lnTo>
                  <a:lnTo>
                    <a:pt x="48" y="1104"/>
                  </a:lnTo>
                  <a:lnTo>
                    <a:pt x="16" y="1176"/>
                  </a:lnTo>
                  <a:lnTo>
                    <a:pt x="0" y="1200"/>
                  </a:lnTo>
                  <a:lnTo>
                    <a:pt x="24" y="1224"/>
                  </a:lnTo>
                  <a:lnTo>
                    <a:pt x="88" y="1192"/>
                  </a:lnTo>
                  <a:lnTo>
                    <a:pt x="144" y="1208"/>
                  </a:lnTo>
                  <a:lnTo>
                    <a:pt x="144" y="1168"/>
                  </a:lnTo>
                  <a:lnTo>
                    <a:pt x="160" y="1160"/>
                  </a:lnTo>
                  <a:lnTo>
                    <a:pt x="184" y="1176"/>
                  </a:lnTo>
                  <a:lnTo>
                    <a:pt x="192" y="1120"/>
                  </a:lnTo>
                  <a:lnTo>
                    <a:pt x="216" y="1104"/>
                  </a:lnTo>
                  <a:lnTo>
                    <a:pt x="240" y="1128"/>
                  </a:lnTo>
                  <a:lnTo>
                    <a:pt x="248" y="1152"/>
                  </a:lnTo>
                  <a:lnTo>
                    <a:pt x="320" y="1144"/>
                  </a:lnTo>
                  <a:lnTo>
                    <a:pt x="344" y="1152"/>
                  </a:lnTo>
                  <a:lnTo>
                    <a:pt x="344" y="1112"/>
                  </a:lnTo>
                  <a:lnTo>
                    <a:pt x="384" y="1088"/>
                  </a:lnTo>
                  <a:lnTo>
                    <a:pt x="416" y="1096"/>
                  </a:lnTo>
                  <a:lnTo>
                    <a:pt x="432" y="1064"/>
                  </a:lnTo>
                  <a:lnTo>
                    <a:pt x="464" y="1056"/>
                  </a:lnTo>
                  <a:lnTo>
                    <a:pt x="472" y="1024"/>
                  </a:lnTo>
                  <a:lnTo>
                    <a:pt x="496" y="1024"/>
                  </a:lnTo>
                  <a:lnTo>
                    <a:pt x="488" y="992"/>
                  </a:lnTo>
                  <a:lnTo>
                    <a:pt x="536" y="960"/>
                  </a:lnTo>
                  <a:lnTo>
                    <a:pt x="584" y="968"/>
                  </a:lnTo>
                  <a:lnTo>
                    <a:pt x="592" y="952"/>
                  </a:lnTo>
                  <a:lnTo>
                    <a:pt x="640" y="960"/>
                  </a:lnTo>
                  <a:lnTo>
                    <a:pt x="600" y="872"/>
                  </a:lnTo>
                  <a:lnTo>
                    <a:pt x="616" y="840"/>
                  </a:lnTo>
                  <a:lnTo>
                    <a:pt x="600" y="800"/>
                  </a:lnTo>
                  <a:lnTo>
                    <a:pt x="640" y="768"/>
                  </a:lnTo>
                  <a:lnTo>
                    <a:pt x="664" y="792"/>
                  </a:lnTo>
                  <a:lnTo>
                    <a:pt x="704" y="744"/>
                  </a:lnTo>
                  <a:lnTo>
                    <a:pt x="736" y="760"/>
                  </a:lnTo>
                  <a:lnTo>
                    <a:pt x="768" y="728"/>
                  </a:lnTo>
                  <a:lnTo>
                    <a:pt x="760" y="712"/>
                  </a:lnTo>
                  <a:lnTo>
                    <a:pt x="768" y="688"/>
                  </a:lnTo>
                  <a:lnTo>
                    <a:pt x="728" y="624"/>
                  </a:lnTo>
                  <a:lnTo>
                    <a:pt x="680" y="608"/>
                  </a:lnTo>
                  <a:lnTo>
                    <a:pt x="680" y="584"/>
                  </a:lnTo>
                  <a:lnTo>
                    <a:pt x="744" y="552"/>
                  </a:lnTo>
                  <a:lnTo>
                    <a:pt x="800" y="560"/>
                  </a:lnTo>
                  <a:lnTo>
                    <a:pt x="824" y="512"/>
                  </a:lnTo>
                  <a:lnTo>
                    <a:pt x="816" y="480"/>
                  </a:lnTo>
                  <a:lnTo>
                    <a:pt x="832" y="448"/>
                  </a:lnTo>
                  <a:lnTo>
                    <a:pt x="816" y="416"/>
                  </a:lnTo>
                  <a:lnTo>
                    <a:pt x="872" y="360"/>
                  </a:lnTo>
                  <a:lnTo>
                    <a:pt x="864" y="320"/>
                  </a:lnTo>
                  <a:lnTo>
                    <a:pt x="848" y="296"/>
                  </a:lnTo>
                  <a:lnTo>
                    <a:pt x="856" y="264"/>
                  </a:lnTo>
                  <a:lnTo>
                    <a:pt x="888" y="272"/>
                  </a:lnTo>
                  <a:lnTo>
                    <a:pt x="936" y="208"/>
                  </a:lnTo>
                  <a:lnTo>
                    <a:pt x="896" y="200"/>
                  </a:lnTo>
                  <a:lnTo>
                    <a:pt x="920" y="160"/>
                  </a:lnTo>
                  <a:lnTo>
                    <a:pt x="896" y="136"/>
                  </a:lnTo>
                  <a:close/>
                </a:path>
              </a:pathLst>
            </a:custGeom>
            <a:solidFill>
              <a:srgbClr val="99CC99"/>
            </a:solidFill>
            <a:ln w="9525">
              <a:solidFill>
                <a:schemeClr val="bg1"/>
              </a:solidFill>
              <a:round/>
              <a:headEnd/>
              <a:tailEnd/>
            </a:ln>
          </p:spPr>
          <p:txBody>
            <a:bodyPr/>
            <a:lstStyle/>
            <a:p>
              <a:endParaRPr lang="hu-HU">
                <a:solidFill>
                  <a:srgbClr val="000000"/>
                </a:solidFill>
              </a:endParaRPr>
            </a:p>
          </p:txBody>
        </p:sp>
        <p:sp>
          <p:nvSpPr>
            <p:cNvPr id="30" name="Freeform 17"/>
            <p:cNvSpPr>
              <a:spLocks/>
            </p:cNvSpPr>
            <p:nvPr/>
          </p:nvSpPr>
          <p:spPr bwMode="auto">
            <a:xfrm>
              <a:off x="4127500" y="2479675"/>
              <a:ext cx="1125538" cy="839788"/>
            </a:xfrm>
            <a:custGeom>
              <a:avLst/>
              <a:gdLst>
                <a:gd name="T0" fmla="*/ 0 w 736"/>
                <a:gd name="T1" fmla="*/ 168 h 520"/>
                <a:gd name="T2" fmla="*/ 16 w 736"/>
                <a:gd name="T3" fmla="*/ 224 h 520"/>
                <a:gd name="T4" fmla="*/ 40 w 736"/>
                <a:gd name="T5" fmla="*/ 240 h 520"/>
                <a:gd name="T6" fmla="*/ 0 w 736"/>
                <a:gd name="T7" fmla="*/ 296 h 520"/>
                <a:gd name="T8" fmla="*/ 88 w 736"/>
                <a:gd name="T9" fmla="*/ 376 h 520"/>
                <a:gd name="T10" fmla="*/ 144 w 736"/>
                <a:gd name="T11" fmla="*/ 384 h 520"/>
                <a:gd name="T12" fmla="*/ 312 w 736"/>
                <a:gd name="T13" fmla="*/ 392 h 520"/>
                <a:gd name="T14" fmla="*/ 328 w 736"/>
                <a:gd name="T15" fmla="*/ 456 h 520"/>
                <a:gd name="T16" fmla="*/ 352 w 736"/>
                <a:gd name="T17" fmla="*/ 464 h 520"/>
                <a:gd name="T18" fmla="*/ 328 w 736"/>
                <a:gd name="T19" fmla="*/ 496 h 520"/>
                <a:gd name="T20" fmla="*/ 344 w 736"/>
                <a:gd name="T21" fmla="*/ 520 h 520"/>
                <a:gd name="T22" fmla="*/ 384 w 736"/>
                <a:gd name="T23" fmla="*/ 480 h 520"/>
                <a:gd name="T24" fmla="*/ 408 w 736"/>
                <a:gd name="T25" fmla="*/ 488 h 520"/>
                <a:gd name="T26" fmla="*/ 432 w 736"/>
                <a:gd name="T27" fmla="*/ 448 h 520"/>
                <a:gd name="T28" fmla="*/ 432 w 736"/>
                <a:gd name="T29" fmla="*/ 400 h 520"/>
                <a:gd name="T30" fmla="*/ 464 w 736"/>
                <a:gd name="T31" fmla="*/ 416 h 520"/>
                <a:gd name="T32" fmla="*/ 504 w 736"/>
                <a:gd name="T33" fmla="*/ 408 h 520"/>
                <a:gd name="T34" fmla="*/ 536 w 736"/>
                <a:gd name="T35" fmla="*/ 352 h 520"/>
                <a:gd name="T36" fmla="*/ 528 w 736"/>
                <a:gd name="T37" fmla="*/ 328 h 520"/>
                <a:gd name="T38" fmla="*/ 560 w 736"/>
                <a:gd name="T39" fmla="*/ 352 h 520"/>
                <a:gd name="T40" fmla="*/ 584 w 736"/>
                <a:gd name="T41" fmla="*/ 352 h 520"/>
                <a:gd name="T42" fmla="*/ 592 w 736"/>
                <a:gd name="T43" fmla="*/ 328 h 520"/>
                <a:gd name="T44" fmla="*/ 576 w 736"/>
                <a:gd name="T45" fmla="*/ 296 h 520"/>
                <a:gd name="T46" fmla="*/ 632 w 736"/>
                <a:gd name="T47" fmla="*/ 304 h 520"/>
                <a:gd name="T48" fmla="*/ 672 w 736"/>
                <a:gd name="T49" fmla="*/ 272 h 520"/>
                <a:gd name="T50" fmla="*/ 664 w 736"/>
                <a:gd name="T51" fmla="*/ 240 h 520"/>
                <a:gd name="T52" fmla="*/ 704 w 736"/>
                <a:gd name="T53" fmla="*/ 200 h 520"/>
                <a:gd name="T54" fmla="*/ 664 w 736"/>
                <a:gd name="T55" fmla="*/ 160 h 520"/>
                <a:gd name="T56" fmla="*/ 728 w 736"/>
                <a:gd name="T57" fmla="*/ 120 h 520"/>
                <a:gd name="T58" fmla="*/ 736 w 736"/>
                <a:gd name="T59" fmla="*/ 80 h 520"/>
                <a:gd name="T60" fmla="*/ 720 w 736"/>
                <a:gd name="T61" fmla="*/ 56 h 520"/>
                <a:gd name="T62" fmla="*/ 672 w 736"/>
                <a:gd name="T63" fmla="*/ 56 h 520"/>
                <a:gd name="T64" fmla="*/ 616 w 736"/>
                <a:gd name="T65" fmla="*/ 104 h 520"/>
                <a:gd name="T66" fmla="*/ 584 w 736"/>
                <a:gd name="T67" fmla="*/ 72 h 520"/>
                <a:gd name="T68" fmla="*/ 536 w 736"/>
                <a:gd name="T69" fmla="*/ 80 h 520"/>
                <a:gd name="T70" fmla="*/ 536 w 736"/>
                <a:gd name="T71" fmla="*/ 40 h 520"/>
                <a:gd name="T72" fmla="*/ 496 w 736"/>
                <a:gd name="T73" fmla="*/ 16 h 520"/>
                <a:gd name="T74" fmla="*/ 480 w 736"/>
                <a:gd name="T75" fmla="*/ 40 h 520"/>
                <a:gd name="T76" fmla="*/ 456 w 736"/>
                <a:gd name="T77" fmla="*/ 0 h 520"/>
                <a:gd name="T78" fmla="*/ 424 w 736"/>
                <a:gd name="T79" fmla="*/ 8 h 520"/>
                <a:gd name="T80" fmla="*/ 400 w 736"/>
                <a:gd name="T81" fmla="*/ 24 h 520"/>
                <a:gd name="T82" fmla="*/ 360 w 736"/>
                <a:gd name="T83" fmla="*/ 24 h 520"/>
                <a:gd name="T84" fmla="*/ 344 w 736"/>
                <a:gd name="T85" fmla="*/ 120 h 520"/>
                <a:gd name="T86" fmla="*/ 320 w 736"/>
                <a:gd name="T87" fmla="*/ 144 h 520"/>
                <a:gd name="T88" fmla="*/ 216 w 736"/>
                <a:gd name="T89" fmla="*/ 136 h 520"/>
                <a:gd name="T90" fmla="*/ 176 w 736"/>
                <a:gd name="T91" fmla="*/ 168 h 520"/>
                <a:gd name="T92" fmla="*/ 120 w 736"/>
                <a:gd name="T93" fmla="*/ 168 h 520"/>
                <a:gd name="T94" fmla="*/ 72 w 736"/>
                <a:gd name="T95" fmla="*/ 152 h 520"/>
                <a:gd name="T96" fmla="*/ 64 w 736"/>
                <a:gd name="T97" fmla="*/ 176 h 520"/>
                <a:gd name="T98" fmla="*/ 32 w 736"/>
                <a:gd name="T99" fmla="*/ 152 h 520"/>
                <a:gd name="T100" fmla="*/ 0 w 736"/>
                <a:gd name="T101" fmla="*/ 168 h 52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736"/>
                <a:gd name="T154" fmla="*/ 0 h 520"/>
                <a:gd name="T155" fmla="*/ 736 w 736"/>
                <a:gd name="T156" fmla="*/ 520 h 52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736" h="520">
                  <a:moveTo>
                    <a:pt x="0" y="168"/>
                  </a:moveTo>
                  <a:lnTo>
                    <a:pt x="16" y="224"/>
                  </a:lnTo>
                  <a:lnTo>
                    <a:pt x="40" y="240"/>
                  </a:lnTo>
                  <a:lnTo>
                    <a:pt x="0" y="296"/>
                  </a:lnTo>
                  <a:lnTo>
                    <a:pt x="88" y="376"/>
                  </a:lnTo>
                  <a:lnTo>
                    <a:pt x="144" y="384"/>
                  </a:lnTo>
                  <a:lnTo>
                    <a:pt x="312" y="392"/>
                  </a:lnTo>
                  <a:lnTo>
                    <a:pt x="328" y="456"/>
                  </a:lnTo>
                  <a:lnTo>
                    <a:pt x="352" y="464"/>
                  </a:lnTo>
                  <a:lnTo>
                    <a:pt x="328" y="496"/>
                  </a:lnTo>
                  <a:lnTo>
                    <a:pt x="344" y="520"/>
                  </a:lnTo>
                  <a:lnTo>
                    <a:pt x="384" y="480"/>
                  </a:lnTo>
                  <a:lnTo>
                    <a:pt x="408" y="488"/>
                  </a:lnTo>
                  <a:lnTo>
                    <a:pt x="432" y="448"/>
                  </a:lnTo>
                  <a:lnTo>
                    <a:pt x="432" y="400"/>
                  </a:lnTo>
                  <a:lnTo>
                    <a:pt x="464" y="416"/>
                  </a:lnTo>
                  <a:lnTo>
                    <a:pt x="504" y="408"/>
                  </a:lnTo>
                  <a:lnTo>
                    <a:pt x="536" y="352"/>
                  </a:lnTo>
                  <a:lnTo>
                    <a:pt x="528" y="328"/>
                  </a:lnTo>
                  <a:lnTo>
                    <a:pt x="560" y="352"/>
                  </a:lnTo>
                  <a:lnTo>
                    <a:pt x="584" y="352"/>
                  </a:lnTo>
                  <a:lnTo>
                    <a:pt x="592" y="328"/>
                  </a:lnTo>
                  <a:lnTo>
                    <a:pt x="576" y="296"/>
                  </a:lnTo>
                  <a:lnTo>
                    <a:pt x="632" y="304"/>
                  </a:lnTo>
                  <a:lnTo>
                    <a:pt x="672" y="272"/>
                  </a:lnTo>
                  <a:lnTo>
                    <a:pt x="664" y="240"/>
                  </a:lnTo>
                  <a:lnTo>
                    <a:pt x="704" y="200"/>
                  </a:lnTo>
                  <a:lnTo>
                    <a:pt x="664" y="160"/>
                  </a:lnTo>
                  <a:lnTo>
                    <a:pt x="728" y="120"/>
                  </a:lnTo>
                  <a:lnTo>
                    <a:pt x="736" y="80"/>
                  </a:lnTo>
                  <a:lnTo>
                    <a:pt x="720" y="56"/>
                  </a:lnTo>
                  <a:lnTo>
                    <a:pt x="672" y="56"/>
                  </a:lnTo>
                  <a:lnTo>
                    <a:pt x="616" y="104"/>
                  </a:lnTo>
                  <a:lnTo>
                    <a:pt x="584" y="72"/>
                  </a:lnTo>
                  <a:lnTo>
                    <a:pt x="536" y="80"/>
                  </a:lnTo>
                  <a:lnTo>
                    <a:pt x="536" y="40"/>
                  </a:lnTo>
                  <a:lnTo>
                    <a:pt x="496" y="16"/>
                  </a:lnTo>
                  <a:lnTo>
                    <a:pt x="480" y="40"/>
                  </a:lnTo>
                  <a:lnTo>
                    <a:pt x="456" y="0"/>
                  </a:lnTo>
                  <a:lnTo>
                    <a:pt x="424" y="8"/>
                  </a:lnTo>
                  <a:lnTo>
                    <a:pt x="400" y="24"/>
                  </a:lnTo>
                  <a:lnTo>
                    <a:pt x="360" y="24"/>
                  </a:lnTo>
                  <a:lnTo>
                    <a:pt x="344" y="120"/>
                  </a:lnTo>
                  <a:lnTo>
                    <a:pt x="320" y="144"/>
                  </a:lnTo>
                  <a:lnTo>
                    <a:pt x="216" y="136"/>
                  </a:lnTo>
                  <a:lnTo>
                    <a:pt x="176" y="168"/>
                  </a:lnTo>
                  <a:lnTo>
                    <a:pt x="120" y="168"/>
                  </a:lnTo>
                  <a:lnTo>
                    <a:pt x="72" y="152"/>
                  </a:lnTo>
                  <a:lnTo>
                    <a:pt x="64" y="176"/>
                  </a:lnTo>
                  <a:lnTo>
                    <a:pt x="32" y="152"/>
                  </a:lnTo>
                  <a:lnTo>
                    <a:pt x="0" y="168"/>
                  </a:lnTo>
                  <a:close/>
                </a:path>
              </a:pathLst>
            </a:custGeom>
            <a:solidFill>
              <a:srgbClr val="AACA9C"/>
            </a:solidFill>
            <a:ln w="9525">
              <a:solidFill>
                <a:schemeClr val="bg1"/>
              </a:solidFill>
              <a:round/>
              <a:headEnd/>
              <a:tailEnd/>
            </a:ln>
          </p:spPr>
          <p:txBody>
            <a:bodyPr/>
            <a:lstStyle/>
            <a:p>
              <a:endParaRPr lang="hu-HU">
                <a:solidFill>
                  <a:srgbClr val="000000"/>
                </a:solidFill>
              </a:endParaRPr>
            </a:p>
          </p:txBody>
        </p:sp>
        <p:sp>
          <p:nvSpPr>
            <p:cNvPr id="31" name="Freeform 18"/>
            <p:cNvSpPr>
              <a:spLocks/>
            </p:cNvSpPr>
            <p:nvPr/>
          </p:nvSpPr>
          <p:spPr bwMode="auto">
            <a:xfrm>
              <a:off x="4751388" y="2609850"/>
              <a:ext cx="1200150" cy="1163638"/>
            </a:xfrm>
            <a:custGeom>
              <a:avLst/>
              <a:gdLst>
                <a:gd name="T0" fmla="*/ 392 w 784"/>
                <a:gd name="T1" fmla="*/ 16 h 720"/>
                <a:gd name="T2" fmla="*/ 456 w 784"/>
                <a:gd name="T3" fmla="*/ 80 h 720"/>
                <a:gd name="T4" fmla="*/ 504 w 784"/>
                <a:gd name="T5" fmla="*/ 80 h 720"/>
                <a:gd name="T6" fmla="*/ 544 w 784"/>
                <a:gd name="T7" fmla="*/ 8 h 720"/>
                <a:gd name="T8" fmla="*/ 592 w 784"/>
                <a:gd name="T9" fmla="*/ 64 h 720"/>
                <a:gd name="T10" fmla="*/ 576 w 784"/>
                <a:gd name="T11" fmla="*/ 192 h 720"/>
                <a:gd name="T12" fmla="*/ 608 w 784"/>
                <a:gd name="T13" fmla="*/ 256 h 720"/>
                <a:gd name="T14" fmla="*/ 568 w 784"/>
                <a:gd name="T15" fmla="*/ 288 h 720"/>
                <a:gd name="T16" fmla="*/ 624 w 784"/>
                <a:gd name="T17" fmla="*/ 352 h 720"/>
                <a:gd name="T18" fmla="*/ 728 w 784"/>
                <a:gd name="T19" fmla="*/ 440 h 720"/>
                <a:gd name="T20" fmla="*/ 776 w 784"/>
                <a:gd name="T21" fmla="*/ 504 h 720"/>
                <a:gd name="T22" fmla="*/ 736 w 784"/>
                <a:gd name="T23" fmla="*/ 568 h 720"/>
                <a:gd name="T24" fmla="*/ 608 w 784"/>
                <a:gd name="T25" fmla="*/ 688 h 720"/>
                <a:gd name="T26" fmla="*/ 552 w 784"/>
                <a:gd name="T27" fmla="*/ 720 h 720"/>
                <a:gd name="T28" fmla="*/ 488 w 784"/>
                <a:gd name="T29" fmla="*/ 624 h 720"/>
                <a:gd name="T30" fmla="*/ 400 w 784"/>
                <a:gd name="T31" fmla="*/ 528 h 720"/>
                <a:gd name="T32" fmla="*/ 360 w 784"/>
                <a:gd name="T33" fmla="*/ 600 h 720"/>
                <a:gd name="T34" fmla="*/ 296 w 784"/>
                <a:gd name="T35" fmla="*/ 560 h 720"/>
                <a:gd name="T36" fmla="*/ 216 w 784"/>
                <a:gd name="T37" fmla="*/ 496 h 720"/>
                <a:gd name="T38" fmla="*/ 152 w 784"/>
                <a:gd name="T39" fmla="*/ 552 h 720"/>
                <a:gd name="T40" fmla="*/ 80 w 784"/>
                <a:gd name="T41" fmla="*/ 536 h 720"/>
                <a:gd name="T42" fmla="*/ 56 w 784"/>
                <a:gd name="T43" fmla="*/ 568 h 720"/>
                <a:gd name="T44" fmla="*/ 24 w 784"/>
                <a:gd name="T45" fmla="*/ 432 h 720"/>
                <a:gd name="T46" fmla="*/ 24 w 784"/>
                <a:gd name="T47" fmla="*/ 368 h 720"/>
                <a:gd name="T48" fmla="*/ 56 w 784"/>
                <a:gd name="T49" fmla="*/ 336 h 720"/>
                <a:gd name="T50" fmla="*/ 128 w 784"/>
                <a:gd name="T51" fmla="*/ 272 h 720"/>
                <a:gd name="T52" fmla="*/ 152 w 784"/>
                <a:gd name="T53" fmla="*/ 272 h 720"/>
                <a:gd name="T54" fmla="*/ 184 w 784"/>
                <a:gd name="T55" fmla="*/ 248 h 720"/>
                <a:gd name="T56" fmla="*/ 224 w 784"/>
                <a:gd name="T57" fmla="*/ 224 h 720"/>
                <a:gd name="T58" fmla="*/ 256 w 784"/>
                <a:gd name="T59" fmla="*/ 160 h 720"/>
                <a:gd name="T60" fmla="*/ 256 w 784"/>
                <a:gd name="T61" fmla="*/ 80 h 720"/>
                <a:gd name="T62" fmla="*/ 328 w 784"/>
                <a:gd name="T63" fmla="*/ 0 h 72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84"/>
                <a:gd name="T97" fmla="*/ 0 h 720"/>
                <a:gd name="T98" fmla="*/ 784 w 784"/>
                <a:gd name="T99" fmla="*/ 720 h 72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84" h="720">
                  <a:moveTo>
                    <a:pt x="328" y="0"/>
                  </a:moveTo>
                  <a:lnTo>
                    <a:pt x="392" y="16"/>
                  </a:lnTo>
                  <a:lnTo>
                    <a:pt x="424" y="80"/>
                  </a:lnTo>
                  <a:lnTo>
                    <a:pt x="456" y="80"/>
                  </a:lnTo>
                  <a:lnTo>
                    <a:pt x="472" y="48"/>
                  </a:lnTo>
                  <a:lnTo>
                    <a:pt x="504" y="80"/>
                  </a:lnTo>
                  <a:lnTo>
                    <a:pt x="520" y="72"/>
                  </a:lnTo>
                  <a:lnTo>
                    <a:pt x="544" y="8"/>
                  </a:lnTo>
                  <a:lnTo>
                    <a:pt x="584" y="32"/>
                  </a:lnTo>
                  <a:lnTo>
                    <a:pt x="592" y="64"/>
                  </a:lnTo>
                  <a:lnTo>
                    <a:pt x="616" y="80"/>
                  </a:lnTo>
                  <a:lnTo>
                    <a:pt x="576" y="192"/>
                  </a:lnTo>
                  <a:lnTo>
                    <a:pt x="624" y="232"/>
                  </a:lnTo>
                  <a:lnTo>
                    <a:pt x="608" y="256"/>
                  </a:lnTo>
                  <a:lnTo>
                    <a:pt x="568" y="256"/>
                  </a:lnTo>
                  <a:lnTo>
                    <a:pt x="568" y="288"/>
                  </a:lnTo>
                  <a:lnTo>
                    <a:pt x="608" y="296"/>
                  </a:lnTo>
                  <a:lnTo>
                    <a:pt x="624" y="352"/>
                  </a:lnTo>
                  <a:lnTo>
                    <a:pt x="664" y="432"/>
                  </a:lnTo>
                  <a:lnTo>
                    <a:pt x="728" y="440"/>
                  </a:lnTo>
                  <a:lnTo>
                    <a:pt x="784" y="480"/>
                  </a:lnTo>
                  <a:lnTo>
                    <a:pt x="776" y="504"/>
                  </a:lnTo>
                  <a:lnTo>
                    <a:pt x="744" y="512"/>
                  </a:lnTo>
                  <a:lnTo>
                    <a:pt x="736" y="568"/>
                  </a:lnTo>
                  <a:lnTo>
                    <a:pt x="608" y="656"/>
                  </a:lnTo>
                  <a:lnTo>
                    <a:pt x="608" y="688"/>
                  </a:lnTo>
                  <a:lnTo>
                    <a:pt x="576" y="688"/>
                  </a:lnTo>
                  <a:lnTo>
                    <a:pt x="552" y="720"/>
                  </a:lnTo>
                  <a:lnTo>
                    <a:pt x="488" y="680"/>
                  </a:lnTo>
                  <a:lnTo>
                    <a:pt x="488" y="624"/>
                  </a:lnTo>
                  <a:lnTo>
                    <a:pt x="456" y="624"/>
                  </a:lnTo>
                  <a:lnTo>
                    <a:pt x="400" y="528"/>
                  </a:lnTo>
                  <a:lnTo>
                    <a:pt x="344" y="560"/>
                  </a:lnTo>
                  <a:lnTo>
                    <a:pt x="360" y="600"/>
                  </a:lnTo>
                  <a:lnTo>
                    <a:pt x="320" y="600"/>
                  </a:lnTo>
                  <a:lnTo>
                    <a:pt x="296" y="560"/>
                  </a:lnTo>
                  <a:lnTo>
                    <a:pt x="272" y="456"/>
                  </a:lnTo>
                  <a:lnTo>
                    <a:pt x="216" y="496"/>
                  </a:lnTo>
                  <a:lnTo>
                    <a:pt x="184" y="472"/>
                  </a:lnTo>
                  <a:lnTo>
                    <a:pt x="152" y="552"/>
                  </a:lnTo>
                  <a:lnTo>
                    <a:pt x="104" y="520"/>
                  </a:lnTo>
                  <a:lnTo>
                    <a:pt x="80" y="536"/>
                  </a:lnTo>
                  <a:lnTo>
                    <a:pt x="80" y="568"/>
                  </a:lnTo>
                  <a:lnTo>
                    <a:pt x="56" y="568"/>
                  </a:lnTo>
                  <a:lnTo>
                    <a:pt x="24" y="496"/>
                  </a:lnTo>
                  <a:lnTo>
                    <a:pt x="24" y="432"/>
                  </a:lnTo>
                  <a:lnTo>
                    <a:pt x="0" y="408"/>
                  </a:lnTo>
                  <a:lnTo>
                    <a:pt x="24" y="368"/>
                  </a:lnTo>
                  <a:lnTo>
                    <a:pt x="24" y="320"/>
                  </a:lnTo>
                  <a:lnTo>
                    <a:pt x="56" y="336"/>
                  </a:lnTo>
                  <a:lnTo>
                    <a:pt x="96" y="328"/>
                  </a:lnTo>
                  <a:lnTo>
                    <a:pt x="128" y="272"/>
                  </a:lnTo>
                  <a:lnTo>
                    <a:pt x="120" y="248"/>
                  </a:lnTo>
                  <a:lnTo>
                    <a:pt x="152" y="272"/>
                  </a:lnTo>
                  <a:lnTo>
                    <a:pt x="176" y="272"/>
                  </a:lnTo>
                  <a:lnTo>
                    <a:pt x="184" y="248"/>
                  </a:lnTo>
                  <a:lnTo>
                    <a:pt x="168" y="216"/>
                  </a:lnTo>
                  <a:lnTo>
                    <a:pt x="224" y="224"/>
                  </a:lnTo>
                  <a:lnTo>
                    <a:pt x="264" y="192"/>
                  </a:lnTo>
                  <a:lnTo>
                    <a:pt x="256" y="160"/>
                  </a:lnTo>
                  <a:lnTo>
                    <a:pt x="296" y="120"/>
                  </a:lnTo>
                  <a:lnTo>
                    <a:pt x="256" y="80"/>
                  </a:lnTo>
                  <a:lnTo>
                    <a:pt x="320" y="40"/>
                  </a:lnTo>
                  <a:lnTo>
                    <a:pt x="328" y="0"/>
                  </a:lnTo>
                  <a:close/>
                </a:path>
              </a:pathLst>
            </a:custGeom>
            <a:solidFill>
              <a:srgbClr val="AACA9C"/>
            </a:solidFill>
            <a:ln w="9525">
              <a:solidFill>
                <a:schemeClr val="bg1"/>
              </a:solidFill>
              <a:round/>
              <a:headEnd/>
              <a:tailEnd/>
            </a:ln>
          </p:spPr>
          <p:txBody>
            <a:bodyPr/>
            <a:lstStyle/>
            <a:p>
              <a:endParaRPr lang="hu-HU">
                <a:solidFill>
                  <a:srgbClr val="000000"/>
                </a:solidFill>
              </a:endParaRPr>
            </a:p>
          </p:txBody>
        </p:sp>
        <p:sp>
          <p:nvSpPr>
            <p:cNvPr id="32" name="Freeform 19"/>
            <p:cNvSpPr>
              <a:spLocks/>
            </p:cNvSpPr>
            <p:nvPr/>
          </p:nvSpPr>
          <p:spPr bwMode="auto">
            <a:xfrm>
              <a:off x="5229225" y="1909763"/>
              <a:ext cx="2139950" cy="1474787"/>
            </a:xfrm>
            <a:custGeom>
              <a:avLst/>
              <a:gdLst>
                <a:gd name="T0" fmla="*/ 16 w 1400"/>
                <a:gd name="T1" fmla="*/ 432 h 912"/>
                <a:gd name="T2" fmla="*/ 112 w 1400"/>
                <a:gd name="T3" fmla="*/ 512 h 912"/>
                <a:gd name="T4" fmla="*/ 160 w 1400"/>
                <a:gd name="T5" fmla="*/ 480 h 912"/>
                <a:gd name="T6" fmla="*/ 208 w 1400"/>
                <a:gd name="T7" fmla="*/ 504 h 912"/>
                <a:gd name="T8" fmla="*/ 272 w 1400"/>
                <a:gd name="T9" fmla="*/ 464 h 912"/>
                <a:gd name="T10" fmla="*/ 304 w 1400"/>
                <a:gd name="T11" fmla="*/ 512 h 912"/>
                <a:gd name="T12" fmla="*/ 312 w 1400"/>
                <a:gd name="T13" fmla="*/ 664 h 912"/>
                <a:gd name="T14" fmla="*/ 256 w 1400"/>
                <a:gd name="T15" fmla="*/ 688 h 912"/>
                <a:gd name="T16" fmla="*/ 296 w 1400"/>
                <a:gd name="T17" fmla="*/ 728 h 912"/>
                <a:gd name="T18" fmla="*/ 352 w 1400"/>
                <a:gd name="T19" fmla="*/ 864 h 912"/>
                <a:gd name="T20" fmla="*/ 472 w 1400"/>
                <a:gd name="T21" fmla="*/ 912 h 912"/>
                <a:gd name="T22" fmla="*/ 568 w 1400"/>
                <a:gd name="T23" fmla="*/ 880 h 912"/>
                <a:gd name="T24" fmla="*/ 608 w 1400"/>
                <a:gd name="T25" fmla="*/ 800 h 912"/>
                <a:gd name="T26" fmla="*/ 632 w 1400"/>
                <a:gd name="T27" fmla="*/ 760 h 912"/>
                <a:gd name="T28" fmla="*/ 656 w 1400"/>
                <a:gd name="T29" fmla="*/ 680 h 912"/>
                <a:gd name="T30" fmla="*/ 672 w 1400"/>
                <a:gd name="T31" fmla="*/ 600 h 912"/>
                <a:gd name="T32" fmla="*/ 720 w 1400"/>
                <a:gd name="T33" fmla="*/ 576 h 912"/>
                <a:gd name="T34" fmla="*/ 776 w 1400"/>
                <a:gd name="T35" fmla="*/ 520 h 912"/>
                <a:gd name="T36" fmla="*/ 896 w 1400"/>
                <a:gd name="T37" fmla="*/ 536 h 912"/>
                <a:gd name="T38" fmla="*/ 888 w 1400"/>
                <a:gd name="T39" fmla="*/ 456 h 912"/>
                <a:gd name="T40" fmla="*/ 976 w 1400"/>
                <a:gd name="T41" fmla="*/ 400 h 912"/>
                <a:gd name="T42" fmla="*/ 1056 w 1400"/>
                <a:gd name="T43" fmla="*/ 408 h 912"/>
                <a:gd name="T44" fmla="*/ 1112 w 1400"/>
                <a:gd name="T45" fmla="*/ 368 h 912"/>
                <a:gd name="T46" fmla="*/ 1184 w 1400"/>
                <a:gd name="T47" fmla="*/ 336 h 912"/>
                <a:gd name="T48" fmla="*/ 1280 w 1400"/>
                <a:gd name="T49" fmla="*/ 256 h 912"/>
                <a:gd name="T50" fmla="*/ 1400 w 1400"/>
                <a:gd name="T51" fmla="*/ 136 h 912"/>
                <a:gd name="T52" fmla="*/ 1328 w 1400"/>
                <a:gd name="T53" fmla="*/ 184 h 912"/>
                <a:gd name="T54" fmla="*/ 1208 w 1400"/>
                <a:gd name="T55" fmla="*/ 192 h 912"/>
                <a:gd name="T56" fmla="*/ 1160 w 1400"/>
                <a:gd name="T57" fmla="*/ 200 h 912"/>
                <a:gd name="T58" fmla="*/ 1104 w 1400"/>
                <a:gd name="T59" fmla="*/ 224 h 912"/>
                <a:gd name="T60" fmla="*/ 1016 w 1400"/>
                <a:gd name="T61" fmla="*/ 120 h 912"/>
                <a:gd name="T62" fmla="*/ 960 w 1400"/>
                <a:gd name="T63" fmla="*/ 72 h 912"/>
                <a:gd name="T64" fmla="*/ 904 w 1400"/>
                <a:gd name="T65" fmla="*/ 24 h 912"/>
                <a:gd name="T66" fmla="*/ 872 w 1400"/>
                <a:gd name="T67" fmla="*/ 24 h 912"/>
                <a:gd name="T68" fmla="*/ 792 w 1400"/>
                <a:gd name="T69" fmla="*/ 80 h 912"/>
                <a:gd name="T70" fmla="*/ 704 w 1400"/>
                <a:gd name="T71" fmla="*/ 64 h 912"/>
                <a:gd name="T72" fmla="*/ 656 w 1400"/>
                <a:gd name="T73" fmla="*/ 64 h 912"/>
                <a:gd name="T74" fmla="*/ 544 w 1400"/>
                <a:gd name="T75" fmla="*/ 24 h 912"/>
                <a:gd name="T76" fmla="*/ 496 w 1400"/>
                <a:gd name="T77" fmla="*/ 8 h 912"/>
                <a:gd name="T78" fmla="*/ 368 w 1400"/>
                <a:gd name="T79" fmla="*/ 24 h 912"/>
                <a:gd name="T80" fmla="*/ 272 w 1400"/>
                <a:gd name="T81" fmla="*/ 56 h 912"/>
                <a:gd name="T82" fmla="*/ 240 w 1400"/>
                <a:gd name="T83" fmla="*/ 152 h 912"/>
                <a:gd name="T84" fmla="*/ 216 w 1400"/>
                <a:gd name="T85" fmla="*/ 240 h 912"/>
                <a:gd name="T86" fmla="*/ 200 w 1400"/>
                <a:gd name="T87" fmla="*/ 280 h 912"/>
                <a:gd name="T88" fmla="*/ 112 w 1400"/>
                <a:gd name="T89" fmla="*/ 304 h 912"/>
                <a:gd name="T90" fmla="*/ 48 w 1400"/>
                <a:gd name="T91" fmla="*/ 320 h 912"/>
                <a:gd name="T92" fmla="*/ 8 w 1400"/>
                <a:gd name="T93" fmla="*/ 384 h 9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400"/>
                <a:gd name="T142" fmla="*/ 0 h 912"/>
                <a:gd name="T143" fmla="*/ 1400 w 1400"/>
                <a:gd name="T144" fmla="*/ 912 h 9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400" h="912">
                  <a:moveTo>
                    <a:pt x="0" y="408"/>
                  </a:moveTo>
                  <a:lnTo>
                    <a:pt x="16" y="432"/>
                  </a:lnTo>
                  <a:lnTo>
                    <a:pt x="80" y="448"/>
                  </a:lnTo>
                  <a:lnTo>
                    <a:pt x="112" y="512"/>
                  </a:lnTo>
                  <a:lnTo>
                    <a:pt x="144" y="512"/>
                  </a:lnTo>
                  <a:lnTo>
                    <a:pt x="160" y="480"/>
                  </a:lnTo>
                  <a:lnTo>
                    <a:pt x="192" y="512"/>
                  </a:lnTo>
                  <a:lnTo>
                    <a:pt x="208" y="504"/>
                  </a:lnTo>
                  <a:lnTo>
                    <a:pt x="232" y="440"/>
                  </a:lnTo>
                  <a:lnTo>
                    <a:pt x="272" y="464"/>
                  </a:lnTo>
                  <a:lnTo>
                    <a:pt x="280" y="496"/>
                  </a:lnTo>
                  <a:lnTo>
                    <a:pt x="304" y="512"/>
                  </a:lnTo>
                  <a:lnTo>
                    <a:pt x="264" y="624"/>
                  </a:lnTo>
                  <a:lnTo>
                    <a:pt x="312" y="664"/>
                  </a:lnTo>
                  <a:lnTo>
                    <a:pt x="296" y="688"/>
                  </a:lnTo>
                  <a:lnTo>
                    <a:pt x="256" y="688"/>
                  </a:lnTo>
                  <a:lnTo>
                    <a:pt x="256" y="720"/>
                  </a:lnTo>
                  <a:lnTo>
                    <a:pt x="296" y="728"/>
                  </a:lnTo>
                  <a:lnTo>
                    <a:pt x="312" y="784"/>
                  </a:lnTo>
                  <a:lnTo>
                    <a:pt x="352" y="864"/>
                  </a:lnTo>
                  <a:lnTo>
                    <a:pt x="416" y="872"/>
                  </a:lnTo>
                  <a:lnTo>
                    <a:pt x="472" y="912"/>
                  </a:lnTo>
                  <a:lnTo>
                    <a:pt x="528" y="896"/>
                  </a:lnTo>
                  <a:lnTo>
                    <a:pt x="568" y="880"/>
                  </a:lnTo>
                  <a:lnTo>
                    <a:pt x="608" y="832"/>
                  </a:lnTo>
                  <a:lnTo>
                    <a:pt x="608" y="800"/>
                  </a:lnTo>
                  <a:lnTo>
                    <a:pt x="648" y="800"/>
                  </a:lnTo>
                  <a:lnTo>
                    <a:pt x="632" y="760"/>
                  </a:lnTo>
                  <a:lnTo>
                    <a:pt x="656" y="744"/>
                  </a:lnTo>
                  <a:lnTo>
                    <a:pt x="656" y="680"/>
                  </a:lnTo>
                  <a:lnTo>
                    <a:pt x="696" y="632"/>
                  </a:lnTo>
                  <a:lnTo>
                    <a:pt x="672" y="600"/>
                  </a:lnTo>
                  <a:lnTo>
                    <a:pt x="696" y="560"/>
                  </a:lnTo>
                  <a:lnTo>
                    <a:pt x="720" y="576"/>
                  </a:lnTo>
                  <a:lnTo>
                    <a:pt x="768" y="544"/>
                  </a:lnTo>
                  <a:lnTo>
                    <a:pt x="776" y="520"/>
                  </a:lnTo>
                  <a:lnTo>
                    <a:pt x="808" y="552"/>
                  </a:lnTo>
                  <a:lnTo>
                    <a:pt x="896" y="536"/>
                  </a:lnTo>
                  <a:lnTo>
                    <a:pt x="920" y="488"/>
                  </a:lnTo>
                  <a:lnTo>
                    <a:pt x="888" y="456"/>
                  </a:lnTo>
                  <a:lnTo>
                    <a:pt x="912" y="408"/>
                  </a:lnTo>
                  <a:lnTo>
                    <a:pt x="976" y="400"/>
                  </a:lnTo>
                  <a:lnTo>
                    <a:pt x="1016" y="384"/>
                  </a:lnTo>
                  <a:lnTo>
                    <a:pt x="1056" y="408"/>
                  </a:lnTo>
                  <a:lnTo>
                    <a:pt x="1104" y="392"/>
                  </a:lnTo>
                  <a:lnTo>
                    <a:pt x="1112" y="368"/>
                  </a:lnTo>
                  <a:lnTo>
                    <a:pt x="1144" y="376"/>
                  </a:lnTo>
                  <a:lnTo>
                    <a:pt x="1184" y="336"/>
                  </a:lnTo>
                  <a:lnTo>
                    <a:pt x="1224" y="328"/>
                  </a:lnTo>
                  <a:lnTo>
                    <a:pt x="1280" y="256"/>
                  </a:lnTo>
                  <a:lnTo>
                    <a:pt x="1328" y="256"/>
                  </a:lnTo>
                  <a:lnTo>
                    <a:pt x="1400" y="136"/>
                  </a:lnTo>
                  <a:lnTo>
                    <a:pt x="1360" y="144"/>
                  </a:lnTo>
                  <a:lnTo>
                    <a:pt x="1328" y="184"/>
                  </a:lnTo>
                  <a:lnTo>
                    <a:pt x="1280" y="176"/>
                  </a:lnTo>
                  <a:lnTo>
                    <a:pt x="1208" y="192"/>
                  </a:lnTo>
                  <a:lnTo>
                    <a:pt x="1192" y="208"/>
                  </a:lnTo>
                  <a:lnTo>
                    <a:pt x="1160" y="200"/>
                  </a:lnTo>
                  <a:lnTo>
                    <a:pt x="1152" y="232"/>
                  </a:lnTo>
                  <a:lnTo>
                    <a:pt x="1104" y="224"/>
                  </a:lnTo>
                  <a:lnTo>
                    <a:pt x="1072" y="216"/>
                  </a:lnTo>
                  <a:lnTo>
                    <a:pt x="1016" y="120"/>
                  </a:lnTo>
                  <a:lnTo>
                    <a:pt x="1008" y="72"/>
                  </a:lnTo>
                  <a:lnTo>
                    <a:pt x="960" y="72"/>
                  </a:lnTo>
                  <a:lnTo>
                    <a:pt x="944" y="32"/>
                  </a:lnTo>
                  <a:lnTo>
                    <a:pt x="904" y="24"/>
                  </a:lnTo>
                  <a:lnTo>
                    <a:pt x="896" y="0"/>
                  </a:lnTo>
                  <a:lnTo>
                    <a:pt x="872" y="24"/>
                  </a:lnTo>
                  <a:lnTo>
                    <a:pt x="800" y="24"/>
                  </a:lnTo>
                  <a:lnTo>
                    <a:pt x="792" y="80"/>
                  </a:lnTo>
                  <a:lnTo>
                    <a:pt x="760" y="48"/>
                  </a:lnTo>
                  <a:lnTo>
                    <a:pt x="704" y="64"/>
                  </a:lnTo>
                  <a:lnTo>
                    <a:pt x="688" y="96"/>
                  </a:lnTo>
                  <a:lnTo>
                    <a:pt x="656" y="64"/>
                  </a:lnTo>
                  <a:lnTo>
                    <a:pt x="568" y="64"/>
                  </a:lnTo>
                  <a:lnTo>
                    <a:pt x="544" y="24"/>
                  </a:lnTo>
                  <a:lnTo>
                    <a:pt x="520" y="40"/>
                  </a:lnTo>
                  <a:lnTo>
                    <a:pt x="496" y="8"/>
                  </a:lnTo>
                  <a:lnTo>
                    <a:pt x="448" y="24"/>
                  </a:lnTo>
                  <a:lnTo>
                    <a:pt x="368" y="24"/>
                  </a:lnTo>
                  <a:lnTo>
                    <a:pt x="328" y="48"/>
                  </a:lnTo>
                  <a:lnTo>
                    <a:pt x="272" y="56"/>
                  </a:lnTo>
                  <a:lnTo>
                    <a:pt x="280" y="104"/>
                  </a:lnTo>
                  <a:lnTo>
                    <a:pt x="240" y="152"/>
                  </a:lnTo>
                  <a:lnTo>
                    <a:pt x="216" y="184"/>
                  </a:lnTo>
                  <a:lnTo>
                    <a:pt x="216" y="240"/>
                  </a:lnTo>
                  <a:lnTo>
                    <a:pt x="192" y="248"/>
                  </a:lnTo>
                  <a:lnTo>
                    <a:pt x="200" y="280"/>
                  </a:lnTo>
                  <a:lnTo>
                    <a:pt x="136" y="336"/>
                  </a:lnTo>
                  <a:lnTo>
                    <a:pt x="112" y="304"/>
                  </a:lnTo>
                  <a:lnTo>
                    <a:pt x="72" y="336"/>
                  </a:lnTo>
                  <a:lnTo>
                    <a:pt x="48" y="320"/>
                  </a:lnTo>
                  <a:lnTo>
                    <a:pt x="48" y="376"/>
                  </a:lnTo>
                  <a:lnTo>
                    <a:pt x="8" y="384"/>
                  </a:lnTo>
                  <a:lnTo>
                    <a:pt x="0" y="408"/>
                  </a:lnTo>
                  <a:close/>
                </a:path>
              </a:pathLst>
            </a:custGeom>
            <a:solidFill>
              <a:srgbClr val="AACA9C"/>
            </a:solidFill>
            <a:ln w="9525">
              <a:solidFill>
                <a:schemeClr val="bg1"/>
              </a:solidFill>
              <a:round/>
              <a:headEnd/>
              <a:tailEnd/>
            </a:ln>
          </p:spPr>
          <p:txBody>
            <a:bodyPr/>
            <a:lstStyle/>
            <a:p>
              <a:endParaRPr lang="hu-HU">
                <a:solidFill>
                  <a:srgbClr val="000000"/>
                </a:solidFill>
              </a:endParaRPr>
            </a:p>
          </p:txBody>
        </p:sp>
        <p:sp>
          <p:nvSpPr>
            <p:cNvPr id="42" name="Freeform 20"/>
            <p:cNvSpPr>
              <a:spLocks/>
            </p:cNvSpPr>
            <p:nvPr/>
          </p:nvSpPr>
          <p:spPr bwMode="auto">
            <a:xfrm>
              <a:off x="6248400" y="2128838"/>
              <a:ext cx="1820863" cy="1347787"/>
            </a:xfrm>
            <a:custGeom>
              <a:avLst/>
              <a:gdLst>
                <a:gd name="T0" fmla="*/ 0 w 1192"/>
                <a:gd name="T1" fmla="*/ 464 h 832"/>
                <a:gd name="T2" fmla="*/ 48 w 1192"/>
                <a:gd name="T3" fmla="*/ 440 h 832"/>
                <a:gd name="T4" fmla="*/ 104 w 1192"/>
                <a:gd name="T5" fmla="*/ 384 h 832"/>
                <a:gd name="T6" fmla="*/ 224 w 1192"/>
                <a:gd name="T7" fmla="*/ 400 h 832"/>
                <a:gd name="T8" fmla="*/ 216 w 1192"/>
                <a:gd name="T9" fmla="*/ 320 h 832"/>
                <a:gd name="T10" fmla="*/ 304 w 1192"/>
                <a:gd name="T11" fmla="*/ 264 h 832"/>
                <a:gd name="T12" fmla="*/ 384 w 1192"/>
                <a:gd name="T13" fmla="*/ 272 h 832"/>
                <a:gd name="T14" fmla="*/ 440 w 1192"/>
                <a:gd name="T15" fmla="*/ 232 h 832"/>
                <a:gd name="T16" fmla="*/ 512 w 1192"/>
                <a:gd name="T17" fmla="*/ 200 h 832"/>
                <a:gd name="T18" fmla="*/ 608 w 1192"/>
                <a:gd name="T19" fmla="*/ 120 h 832"/>
                <a:gd name="T20" fmla="*/ 728 w 1192"/>
                <a:gd name="T21" fmla="*/ 0 h 832"/>
                <a:gd name="T22" fmla="*/ 760 w 1192"/>
                <a:gd name="T23" fmla="*/ 72 h 832"/>
                <a:gd name="T24" fmla="*/ 792 w 1192"/>
                <a:gd name="T25" fmla="*/ 96 h 832"/>
                <a:gd name="T26" fmla="*/ 872 w 1192"/>
                <a:gd name="T27" fmla="*/ 168 h 832"/>
                <a:gd name="T28" fmla="*/ 920 w 1192"/>
                <a:gd name="T29" fmla="*/ 160 h 832"/>
                <a:gd name="T30" fmla="*/ 976 w 1192"/>
                <a:gd name="T31" fmla="*/ 224 h 832"/>
                <a:gd name="T32" fmla="*/ 992 w 1192"/>
                <a:gd name="T33" fmla="*/ 272 h 832"/>
                <a:gd name="T34" fmla="*/ 1032 w 1192"/>
                <a:gd name="T35" fmla="*/ 320 h 832"/>
                <a:gd name="T36" fmla="*/ 1128 w 1192"/>
                <a:gd name="T37" fmla="*/ 296 h 832"/>
                <a:gd name="T38" fmla="*/ 1184 w 1192"/>
                <a:gd name="T39" fmla="*/ 392 h 832"/>
                <a:gd name="T40" fmla="*/ 1192 w 1192"/>
                <a:gd name="T41" fmla="*/ 448 h 832"/>
                <a:gd name="T42" fmla="*/ 1112 w 1192"/>
                <a:gd name="T43" fmla="*/ 528 h 832"/>
                <a:gd name="T44" fmla="*/ 1064 w 1192"/>
                <a:gd name="T45" fmla="*/ 584 h 832"/>
                <a:gd name="T46" fmla="*/ 984 w 1192"/>
                <a:gd name="T47" fmla="*/ 640 h 832"/>
                <a:gd name="T48" fmla="*/ 920 w 1192"/>
                <a:gd name="T49" fmla="*/ 616 h 832"/>
                <a:gd name="T50" fmla="*/ 888 w 1192"/>
                <a:gd name="T51" fmla="*/ 672 h 832"/>
                <a:gd name="T52" fmla="*/ 816 w 1192"/>
                <a:gd name="T53" fmla="*/ 664 h 832"/>
                <a:gd name="T54" fmla="*/ 784 w 1192"/>
                <a:gd name="T55" fmla="*/ 720 h 832"/>
                <a:gd name="T56" fmla="*/ 760 w 1192"/>
                <a:gd name="T57" fmla="*/ 768 h 832"/>
                <a:gd name="T58" fmla="*/ 736 w 1192"/>
                <a:gd name="T59" fmla="*/ 832 h 832"/>
                <a:gd name="T60" fmla="*/ 672 w 1192"/>
                <a:gd name="T61" fmla="*/ 800 h 832"/>
                <a:gd name="T62" fmla="*/ 616 w 1192"/>
                <a:gd name="T63" fmla="*/ 800 h 832"/>
                <a:gd name="T64" fmla="*/ 608 w 1192"/>
                <a:gd name="T65" fmla="*/ 752 h 832"/>
                <a:gd name="T66" fmla="*/ 536 w 1192"/>
                <a:gd name="T67" fmla="*/ 704 h 832"/>
                <a:gd name="T68" fmla="*/ 456 w 1192"/>
                <a:gd name="T69" fmla="*/ 768 h 832"/>
                <a:gd name="T70" fmla="*/ 360 w 1192"/>
                <a:gd name="T71" fmla="*/ 736 h 832"/>
                <a:gd name="T72" fmla="*/ 304 w 1192"/>
                <a:gd name="T73" fmla="*/ 648 h 832"/>
                <a:gd name="T74" fmla="*/ 312 w 1192"/>
                <a:gd name="T75" fmla="*/ 504 h 832"/>
                <a:gd name="T76" fmla="*/ 224 w 1192"/>
                <a:gd name="T77" fmla="*/ 520 h 832"/>
                <a:gd name="T78" fmla="*/ 160 w 1192"/>
                <a:gd name="T79" fmla="*/ 528 h 832"/>
                <a:gd name="T80" fmla="*/ 24 w 1192"/>
                <a:gd name="T81" fmla="*/ 496 h 83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92"/>
                <a:gd name="T124" fmla="*/ 0 h 832"/>
                <a:gd name="T125" fmla="*/ 1192 w 1192"/>
                <a:gd name="T126" fmla="*/ 832 h 83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92" h="832">
                  <a:moveTo>
                    <a:pt x="24" y="496"/>
                  </a:moveTo>
                  <a:lnTo>
                    <a:pt x="0" y="464"/>
                  </a:lnTo>
                  <a:lnTo>
                    <a:pt x="24" y="424"/>
                  </a:lnTo>
                  <a:lnTo>
                    <a:pt x="48" y="440"/>
                  </a:lnTo>
                  <a:lnTo>
                    <a:pt x="96" y="408"/>
                  </a:lnTo>
                  <a:lnTo>
                    <a:pt x="104" y="384"/>
                  </a:lnTo>
                  <a:lnTo>
                    <a:pt x="136" y="416"/>
                  </a:lnTo>
                  <a:lnTo>
                    <a:pt x="224" y="400"/>
                  </a:lnTo>
                  <a:lnTo>
                    <a:pt x="248" y="352"/>
                  </a:lnTo>
                  <a:lnTo>
                    <a:pt x="216" y="320"/>
                  </a:lnTo>
                  <a:lnTo>
                    <a:pt x="240" y="272"/>
                  </a:lnTo>
                  <a:lnTo>
                    <a:pt x="304" y="264"/>
                  </a:lnTo>
                  <a:lnTo>
                    <a:pt x="344" y="248"/>
                  </a:lnTo>
                  <a:lnTo>
                    <a:pt x="384" y="272"/>
                  </a:lnTo>
                  <a:lnTo>
                    <a:pt x="432" y="256"/>
                  </a:lnTo>
                  <a:lnTo>
                    <a:pt x="440" y="232"/>
                  </a:lnTo>
                  <a:lnTo>
                    <a:pt x="472" y="240"/>
                  </a:lnTo>
                  <a:lnTo>
                    <a:pt x="512" y="200"/>
                  </a:lnTo>
                  <a:lnTo>
                    <a:pt x="552" y="192"/>
                  </a:lnTo>
                  <a:lnTo>
                    <a:pt x="608" y="120"/>
                  </a:lnTo>
                  <a:lnTo>
                    <a:pt x="656" y="120"/>
                  </a:lnTo>
                  <a:lnTo>
                    <a:pt x="728" y="0"/>
                  </a:lnTo>
                  <a:lnTo>
                    <a:pt x="768" y="16"/>
                  </a:lnTo>
                  <a:lnTo>
                    <a:pt x="760" y="72"/>
                  </a:lnTo>
                  <a:lnTo>
                    <a:pt x="800" y="56"/>
                  </a:lnTo>
                  <a:lnTo>
                    <a:pt x="792" y="96"/>
                  </a:lnTo>
                  <a:lnTo>
                    <a:pt x="840" y="168"/>
                  </a:lnTo>
                  <a:lnTo>
                    <a:pt x="872" y="168"/>
                  </a:lnTo>
                  <a:lnTo>
                    <a:pt x="896" y="176"/>
                  </a:lnTo>
                  <a:lnTo>
                    <a:pt x="920" y="160"/>
                  </a:lnTo>
                  <a:lnTo>
                    <a:pt x="952" y="216"/>
                  </a:lnTo>
                  <a:lnTo>
                    <a:pt x="976" y="224"/>
                  </a:lnTo>
                  <a:lnTo>
                    <a:pt x="976" y="240"/>
                  </a:lnTo>
                  <a:lnTo>
                    <a:pt x="992" y="272"/>
                  </a:lnTo>
                  <a:lnTo>
                    <a:pt x="1000" y="312"/>
                  </a:lnTo>
                  <a:lnTo>
                    <a:pt x="1032" y="320"/>
                  </a:lnTo>
                  <a:lnTo>
                    <a:pt x="1080" y="296"/>
                  </a:lnTo>
                  <a:lnTo>
                    <a:pt x="1128" y="296"/>
                  </a:lnTo>
                  <a:lnTo>
                    <a:pt x="1184" y="352"/>
                  </a:lnTo>
                  <a:lnTo>
                    <a:pt x="1184" y="392"/>
                  </a:lnTo>
                  <a:lnTo>
                    <a:pt x="1160" y="424"/>
                  </a:lnTo>
                  <a:lnTo>
                    <a:pt x="1192" y="448"/>
                  </a:lnTo>
                  <a:lnTo>
                    <a:pt x="1168" y="496"/>
                  </a:lnTo>
                  <a:lnTo>
                    <a:pt x="1112" y="528"/>
                  </a:lnTo>
                  <a:lnTo>
                    <a:pt x="1120" y="568"/>
                  </a:lnTo>
                  <a:lnTo>
                    <a:pt x="1064" y="584"/>
                  </a:lnTo>
                  <a:lnTo>
                    <a:pt x="1048" y="624"/>
                  </a:lnTo>
                  <a:lnTo>
                    <a:pt x="984" y="640"/>
                  </a:lnTo>
                  <a:lnTo>
                    <a:pt x="944" y="632"/>
                  </a:lnTo>
                  <a:lnTo>
                    <a:pt x="920" y="616"/>
                  </a:lnTo>
                  <a:lnTo>
                    <a:pt x="896" y="624"/>
                  </a:lnTo>
                  <a:lnTo>
                    <a:pt x="888" y="672"/>
                  </a:lnTo>
                  <a:lnTo>
                    <a:pt x="848" y="672"/>
                  </a:lnTo>
                  <a:lnTo>
                    <a:pt x="816" y="664"/>
                  </a:lnTo>
                  <a:lnTo>
                    <a:pt x="784" y="688"/>
                  </a:lnTo>
                  <a:lnTo>
                    <a:pt x="784" y="720"/>
                  </a:lnTo>
                  <a:lnTo>
                    <a:pt x="752" y="728"/>
                  </a:lnTo>
                  <a:lnTo>
                    <a:pt x="760" y="768"/>
                  </a:lnTo>
                  <a:lnTo>
                    <a:pt x="736" y="784"/>
                  </a:lnTo>
                  <a:lnTo>
                    <a:pt x="736" y="832"/>
                  </a:lnTo>
                  <a:lnTo>
                    <a:pt x="688" y="832"/>
                  </a:lnTo>
                  <a:lnTo>
                    <a:pt x="672" y="800"/>
                  </a:lnTo>
                  <a:lnTo>
                    <a:pt x="664" y="752"/>
                  </a:lnTo>
                  <a:lnTo>
                    <a:pt x="616" y="800"/>
                  </a:lnTo>
                  <a:lnTo>
                    <a:pt x="624" y="768"/>
                  </a:lnTo>
                  <a:lnTo>
                    <a:pt x="608" y="752"/>
                  </a:lnTo>
                  <a:lnTo>
                    <a:pt x="608" y="720"/>
                  </a:lnTo>
                  <a:lnTo>
                    <a:pt x="536" y="704"/>
                  </a:lnTo>
                  <a:lnTo>
                    <a:pt x="504" y="760"/>
                  </a:lnTo>
                  <a:lnTo>
                    <a:pt x="456" y="768"/>
                  </a:lnTo>
                  <a:lnTo>
                    <a:pt x="432" y="736"/>
                  </a:lnTo>
                  <a:lnTo>
                    <a:pt x="360" y="736"/>
                  </a:lnTo>
                  <a:lnTo>
                    <a:pt x="328" y="680"/>
                  </a:lnTo>
                  <a:lnTo>
                    <a:pt x="304" y="648"/>
                  </a:lnTo>
                  <a:lnTo>
                    <a:pt x="320" y="536"/>
                  </a:lnTo>
                  <a:lnTo>
                    <a:pt x="312" y="504"/>
                  </a:lnTo>
                  <a:lnTo>
                    <a:pt x="256" y="520"/>
                  </a:lnTo>
                  <a:lnTo>
                    <a:pt x="224" y="520"/>
                  </a:lnTo>
                  <a:lnTo>
                    <a:pt x="208" y="536"/>
                  </a:lnTo>
                  <a:lnTo>
                    <a:pt x="160" y="528"/>
                  </a:lnTo>
                  <a:lnTo>
                    <a:pt x="128" y="544"/>
                  </a:lnTo>
                  <a:lnTo>
                    <a:pt x="24" y="496"/>
                  </a:lnTo>
                  <a:close/>
                </a:path>
              </a:pathLst>
            </a:custGeom>
            <a:solidFill>
              <a:srgbClr val="A3AEBB"/>
            </a:solidFill>
            <a:ln w="9525">
              <a:solidFill>
                <a:schemeClr val="bg1"/>
              </a:solidFill>
              <a:round/>
              <a:headEnd/>
              <a:tailEnd/>
            </a:ln>
          </p:spPr>
          <p:txBody>
            <a:bodyPr/>
            <a:lstStyle/>
            <a:p>
              <a:endParaRPr lang="hu-HU">
                <a:solidFill>
                  <a:srgbClr val="000000"/>
                </a:solidFill>
              </a:endParaRPr>
            </a:p>
          </p:txBody>
        </p:sp>
        <p:sp>
          <p:nvSpPr>
            <p:cNvPr id="44" name="Freeform 21"/>
            <p:cNvSpPr>
              <a:spLocks/>
            </p:cNvSpPr>
            <p:nvPr/>
          </p:nvSpPr>
          <p:spPr bwMode="auto">
            <a:xfrm>
              <a:off x="5983288" y="2914650"/>
              <a:ext cx="1320800" cy="1619250"/>
            </a:xfrm>
            <a:custGeom>
              <a:avLst/>
              <a:gdLst>
                <a:gd name="T0" fmla="*/ 72 w 864"/>
                <a:gd name="T1" fmla="*/ 256 h 1000"/>
                <a:gd name="T2" fmla="*/ 104 w 864"/>
                <a:gd name="T3" fmla="*/ 168 h 1000"/>
                <a:gd name="T4" fmla="*/ 136 w 864"/>
                <a:gd name="T5" fmla="*/ 136 h 1000"/>
                <a:gd name="T6" fmla="*/ 160 w 864"/>
                <a:gd name="T7" fmla="*/ 56 h 1000"/>
                <a:gd name="T8" fmla="*/ 296 w 864"/>
                <a:gd name="T9" fmla="*/ 56 h 1000"/>
                <a:gd name="T10" fmla="*/ 384 w 864"/>
                <a:gd name="T11" fmla="*/ 40 h 1000"/>
                <a:gd name="T12" fmla="*/ 432 w 864"/>
                <a:gd name="T13" fmla="*/ 32 h 1000"/>
                <a:gd name="T14" fmla="*/ 496 w 864"/>
                <a:gd name="T15" fmla="*/ 40 h 1000"/>
                <a:gd name="T16" fmla="*/ 536 w 864"/>
                <a:gd name="T17" fmla="*/ 248 h 1000"/>
                <a:gd name="T18" fmla="*/ 624 w 864"/>
                <a:gd name="T19" fmla="*/ 280 h 1000"/>
                <a:gd name="T20" fmla="*/ 712 w 864"/>
                <a:gd name="T21" fmla="*/ 208 h 1000"/>
                <a:gd name="T22" fmla="*/ 784 w 864"/>
                <a:gd name="T23" fmla="*/ 264 h 1000"/>
                <a:gd name="T24" fmla="*/ 792 w 864"/>
                <a:gd name="T25" fmla="*/ 312 h 1000"/>
                <a:gd name="T26" fmla="*/ 848 w 864"/>
                <a:gd name="T27" fmla="*/ 312 h 1000"/>
                <a:gd name="T28" fmla="*/ 792 w 864"/>
                <a:gd name="T29" fmla="*/ 408 h 1000"/>
                <a:gd name="T30" fmla="*/ 800 w 864"/>
                <a:gd name="T31" fmla="*/ 480 h 1000"/>
                <a:gd name="T32" fmla="*/ 744 w 864"/>
                <a:gd name="T33" fmla="*/ 568 h 1000"/>
                <a:gd name="T34" fmla="*/ 704 w 864"/>
                <a:gd name="T35" fmla="*/ 632 h 1000"/>
                <a:gd name="T36" fmla="*/ 688 w 864"/>
                <a:gd name="T37" fmla="*/ 696 h 1000"/>
                <a:gd name="T38" fmla="*/ 664 w 864"/>
                <a:gd name="T39" fmla="*/ 768 h 1000"/>
                <a:gd name="T40" fmla="*/ 616 w 864"/>
                <a:gd name="T41" fmla="*/ 848 h 1000"/>
                <a:gd name="T42" fmla="*/ 520 w 864"/>
                <a:gd name="T43" fmla="*/ 952 h 1000"/>
                <a:gd name="T44" fmla="*/ 424 w 864"/>
                <a:gd name="T45" fmla="*/ 992 h 1000"/>
                <a:gd name="T46" fmla="*/ 392 w 864"/>
                <a:gd name="T47" fmla="*/ 960 h 1000"/>
                <a:gd name="T48" fmla="*/ 304 w 864"/>
                <a:gd name="T49" fmla="*/ 888 h 1000"/>
                <a:gd name="T50" fmla="*/ 328 w 864"/>
                <a:gd name="T51" fmla="*/ 800 h 1000"/>
                <a:gd name="T52" fmla="*/ 184 w 864"/>
                <a:gd name="T53" fmla="*/ 736 h 1000"/>
                <a:gd name="T54" fmla="*/ 144 w 864"/>
                <a:gd name="T55" fmla="*/ 680 h 1000"/>
                <a:gd name="T56" fmla="*/ 112 w 864"/>
                <a:gd name="T57" fmla="*/ 488 h 1000"/>
                <a:gd name="T58" fmla="*/ 136 w 864"/>
                <a:gd name="T59" fmla="*/ 424 h 1000"/>
                <a:gd name="T60" fmla="*/ 40 w 864"/>
                <a:gd name="T61" fmla="*/ 368 h 1000"/>
                <a:gd name="T62" fmla="*/ 0 w 864"/>
                <a:gd name="T63" fmla="*/ 304 h 100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64"/>
                <a:gd name="T97" fmla="*/ 0 h 1000"/>
                <a:gd name="T98" fmla="*/ 864 w 864"/>
                <a:gd name="T99" fmla="*/ 1000 h 100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64" h="1000">
                  <a:moveTo>
                    <a:pt x="32" y="272"/>
                  </a:moveTo>
                  <a:lnTo>
                    <a:pt x="72" y="256"/>
                  </a:lnTo>
                  <a:lnTo>
                    <a:pt x="104" y="208"/>
                  </a:lnTo>
                  <a:lnTo>
                    <a:pt x="104" y="168"/>
                  </a:lnTo>
                  <a:lnTo>
                    <a:pt x="144" y="168"/>
                  </a:lnTo>
                  <a:lnTo>
                    <a:pt x="136" y="136"/>
                  </a:lnTo>
                  <a:lnTo>
                    <a:pt x="160" y="120"/>
                  </a:lnTo>
                  <a:lnTo>
                    <a:pt x="160" y="56"/>
                  </a:lnTo>
                  <a:lnTo>
                    <a:pt x="192" y="0"/>
                  </a:lnTo>
                  <a:lnTo>
                    <a:pt x="296" y="56"/>
                  </a:lnTo>
                  <a:lnTo>
                    <a:pt x="336" y="32"/>
                  </a:lnTo>
                  <a:lnTo>
                    <a:pt x="384" y="40"/>
                  </a:lnTo>
                  <a:lnTo>
                    <a:pt x="392" y="24"/>
                  </a:lnTo>
                  <a:lnTo>
                    <a:pt x="432" y="32"/>
                  </a:lnTo>
                  <a:lnTo>
                    <a:pt x="480" y="16"/>
                  </a:lnTo>
                  <a:lnTo>
                    <a:pt x="496" y="40"/>
                  </a:lnTo>
                  <a:lnTo>
                    <a:pt x="480" y="160"/>
                  </a:lnTo>
                  <a:lnTo>
                    <a:pt x="536" y="248"/>
                  </a:lnTo>
                  <a:lnTo>
                    <a:pt x="600" y="240"/>
                  </a:lnTo>
                  <a:lnTo>
                    <a:pt x="624" y="280"/>
                  </a:lnTo>
                  <a:lnTo>
                    <a:pt x="680" y="272"/>
                  </a:lnTo>
                  <a:lnTo>
                    <a:pt x="712" y="208"/>
                  </a:lnTo>
                  <a:lnTo>
                    <a:pt x="776" y="232"/>
                  </a:lnTo>
                  <a:lnTo>
                    <a:pt x="784" y="264"/>
                  </a:lnTo>
                  <a:lnTo>
                    <a:pt x="792" y="280"/>
                  </a:lnTo>
                  <a:lnTo>
                    <a:pt x="792" y="312"/>
                  </a:lnTo>
                  <a:lnTo>
                    <a:pt x="840" y="256"/>
                  </a:lnTo>
                  <a:lnTo>
                    <a:pt x="848" y="312"/>
                  </a:lnTo>
                  <a:lnTo>
                    <a:pt x="864" y="344"/>
                  </a:lnTo>
                  <a:lnTo>
                    <a:pt x="792" y="408"/>
                  </a:lnTo>
                  <a:lnTo>
                    <a:pt x="784" y="456"/>
                  </a:lnTo>
                  <a:lnTo>
                    <a:pt x="800" y="480"/>
                  </a:lnTo>
                  <a:lnTo>
                    <a:pt x="800" y="552"/>
                  </a:lnTo>
                  <a:lnTo>
                    <a:pt x="744" y="568"/>
                  </a:lnTo>
                  <a:lnTo>
                    <a:pt x="736" y="600"/>
                  </a:lnTo>
                  <a:lnTo>
                    <a:pt x="704" y="632"/>
                  </a:lnTo>
                  <a:lnTo>
                    <a:pt x="712" y="664"/>
                  </a:lnTo>
                  <a:lnTo>
                    <a:pt x="688" y="696"/>
                  </a:lnTo>
                  <a:lnTo>
                    <a:pt x="696" y="744"/>
                  </a:lnTo>
                  <a:lnTo>
                    <a:pt x="664" y="768"/>
                  </a:lnTo>
                  <a:lnTo>
                    <a:pt x="664" y="808"/>
                  </a:lnTo>
                  <a:lnTo>
                    <a:pt x="616" y="848"/>
                  </a:lnTo>
                  <a:lnTo>
                    <a:pt x="568" y="904"/>
                  </a:lnTo>
                  <a:lnTo>
                    <a:pt x="520" y="952"/>
                  </a:lnTo>
                  <a:lnTo>
                    <a:pt x="504" y="1000"/>
                  </a:lnTo>
                  <a:lnTo>
                    <a:pt x="424" y="992"/>
                  </a:lnTo>
                  <a:lnTo>
                    <a:pt x="392" y="1000"/>
                  </a:lnTo>
                  <a:lnTo>
                    <a:pt x="392" y="960"/>
                  </a:lnTo>
                  <a:lnTo>
                    <a:pt x="304" y="928"/>
                  </a:lnTo>
                  <a:lnTo>
                    <a:pt x="304" y="888"/>
                  </a:lnTo>
                  <a:lnTo>
                    <a:pt x="328" y="872"/>
                  </a:lnTo>
                  <a:lnTo>
                    <a:pt x="328" y="800"/>
                  </a:lnTo>
                  <a:lnTo>
                    <a:pt x="272" y="792"/>
                  </a:lnTo>
                  <a:lnTo>
                    <a:pt x="184" y="736"/>
                  </a:lnTo>
                  <a:lnTo>
                    <a:pt x="112" y="728"/>
                  </a:lnTo>
                  <a:lnTo>
                    <a:pt x="144" y="680"/>
                  </a:lnTo>
                  <a:lnTo>
                    <a:pt x="136" y="560"/>
                  </a:lnTo>
                  <a:lnTo>
                    <a:pt x="112" y="488"/>
                  </a:lnTo>
                  <a:lnTo>
                    <a:pt x="144" y="456"/>
                  </a:lnTo>
                  <a:lnTo>
                    <a:pt x="136" y="424"/>
                  </a:lnTo>
                  <a:lnTo>
                    <a:pt x="96" y="360"/>
                  </a:lnTo>
                  <a:lnTo>
                    <a:pt x="40" y="368"/>
                  </a:lnTo>
                  <a:lnTo>
                    <a:pt x="8" y="336"/>
                  </a:lnTo>
                  <a:lnTo>
                    <a:pt x="0" y="304"/>
                  </a:lnTo>
                  <a:lnTo>
                    <a:pt x="32" y="272"/>
                  </a:lnTo>
                  <a:close/>
                </a:path>
              </a:pathLst>
            </a:custGeom>
            <a:solidFill>
              <a:srgbClr val="A3AEBB"/>
            </a:solidFill>
            <a:ln w="9525">
              <a:solidFill>
                <a:schemeClr val="bg1"/>
              </a:solidFill>
              <a:round/>
              <a:headEnd/>
              <a:tailEnd/>
            </a:ln>
          </p:spPr>
          <p:txBody>
            <a:bodyPr/>
            <a:lstStyle/>
            <a:p>
              <a:endParaRPr lang="hu-HU">
                <a:solidFill>
                  <a:srgbClr val="000000"/>
                </a:solidFill>
              </a:endParaRPr>
            </a:p>
          </p:txBody>
        </p:sp>
        <p:sp>
          <p:nvSpPr>
            <p:cNvPr id="45" name="Freeform 22"/>
            <p:cNvSpPr>
              <a:spLocks/>
            </p:cNvSpPr>
            <p:nvPr/>
          </p:nvSpPr>
          <p:spPr bwMode="auto">
            <a:xfrm>
              <a:off x="4811713" y="3330575"/>
              <a:ext cx="1393825" cy="1539875"/>
            </a:xfrm>
            <a:custGeom>
              <a:avLst/>
              <a:gdLst>
                <a:gd name="T0" fmla="*/ 272 w 912"/>
                <a:gd name="T1" fmla="*/ 864 h 952"/>
                <a:gd name="T2" fmla="*/ 264 w 912"/>
                <a:gd name="T3" fmla="*/ 808 h 952"/>
                <a:gd name="T4" fmla="*/ 344 w 912"/>
                <a:gd name="T5" fmla="*/ 752 h 952"/>
                <a:gd name="T6" fmla="*/ 328 w 912"/>
                <a:gd name="T7" fmla="*/ 704 h 952"/>
                <a:gd name="T8" fmla="*/ 304 w 912"/>
                <a:gd name="T9" fmla="*/ 624 h 952"/>
                <a:gd name="T10" fmla="*/ 312 w 912"/>
                <a:gd name="T11" fmla="*/ 512 h 952"/>
                <a:gd name="T12" fmla="*/ 280 w 912"/>
                <a:gd name="T13" fmla="*/ 400 h 952"/>
                <a:gd name="T14" fmla="*/ 136 w 912"/>
                <a:gd name="T15" fmla="*/ 288 h 952"/>
                <a:gd name="T16" fmla="*/ 64 w 912"/>
                <a:gd name="T17" fmla="*/ 200 h 952"/>
                <a:gd name="T18" fmla="*/ 48 w 912"/>
                <a:gd name="T19" fmla="*/ 136 h 952"/>
                <a:gd name="T20" fmla="*/ 0 w 912"/>
                <a:gd name="T21" fmla="*/ 152 h 952"/>
                <a:gd name="T22" fmla="*/ 40 w 912"/>
                <a:gd name="T23" fmla="*/ 112 h 952"/>
                <a:gd name="T24" fmla="*/ 64 w 912"/>
                <a:gd name="T25" fmla="*/ 64 h 952"/>
                <a:gd name="T26" fmla="*/ 144 w 912"/>
                <a:gd name="T27" fmla="*/ 16 h 952"/>
                <a:gd name="T28" fmla="*/ 232 w 912"/>
                <a:gd name="T29" fmla="*/ 0 h 952"/>
                <a:gd name="T30" fmla="*/ 280 w 912"/>
                <a:gd name="T31" fmla="*/ 144 h 952"/>
                <a:gd name="T32" fmla="*/ 304 w 912"/>
                <a:gd name="T33" fmla="*/ 104 h 952"/>
                <a:gd name="T34" fmla="*/ 416 w 912"/>
                <a:gd name="T35" fmla="*/ 168 h 952"/>
                <a:gd name="T36" fmla="*/ 448 w 912"/>
                <a:gd name="T37" fmla="*/ 224 h 952"/>
                <a:gd name="T38" fmla="*/ 536 w 912"/>
                <a:gd name="T39" fmla="*/ 232 h 952"/>
                <a:gd name="T40" fmla="*/ 568 w 912"/>
                <a:gd name="T41" fmla="*/ 200 h 952"/>
                <a:gd name="T42" fmla="*/ 704 w 912"/>
                <a:gd name="T43" fmla="*/ 56 h 952"/>
                <a:gd name="T44" fmla="*/ 744 w 912"/>
                <a:gd name="T45" fmla="*/ 24 h 952"/>
                <a:gd name="T46" fmla="*/ 776 w 912"/>
                <a:gd name="T47" fmla="*/ 40 h 952"/>
                <a:gd name="T48" fmla="*/ 808 w 912"/>
                <a:gd name="T49" fmla="*/ 104 h 952"/>
                <a:gd name="T50" fmla="*/ 912 w 912"/>
                <a:gd name="T51" fmla="*/ 160 h 952"/>
                <a:gd name="T52" fmla="*/ 888 w 912"/>
                <a:gd name="T53" fmla="*/ 232 h 952"/>
                <a:gd name="T54" fmla="*/ 912 w 912"/>
                <a:gd name="T55" fmla="*/ 424 h 952"/>
                <a:gd name="T56" fmla="*/ 864 w 912"/>
                <a:gd name="T57" fmla="*/ 520 h 952"/>
                <a:gd name="T58" fmla="*/ 792 w 912"/>
                <a:gd name="T59" fmla="*/ 624 h 952"/>
                <a:gd name="T60" fmla="*/ 728 w 912"/>
                <a:gd name="T61" fmla="*/ 648 h 952"/>
                <a:gd name="T62" fmla="*/ 728 w 912"/>
                <a:gd name="T63" fmla="*/ 704 h 952"/>
                <a:gd name="T64" fmla="*/ 568 w 912"/>
                <a:gd name="T65" fmla="*/ 792 h 952"/>
                <a:gd name="T66" fmla="*/ 520 w 912"/>
                <a:gd name="T67" fmla="*/ 864 h 952"/>
                <a:gd name="T68" fmla="*/ 496 w 912"/>
                <a:gd name="T69" fmla="*/ 928 h 952"/>
                <a:gd name="T70" fmla="*/ 440 w 912"/>
                <a:gd name="T71" fmla="*/ 944 h 952"/>
                <a:gd name="T72" fmla="*/ 360 w 912"/>
                <a:gd name="T73" fmla="*/ 952 h 952"/>
                <a:gd name="T74" fmla="*/ 304 w 912"/>
                <a:gd name="T75" fmla="*/ 928 h 95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12"/>
                <a:gd name="T115" fmla="*/ 0 h 952"/>
                <a:gd name="T116" fmla="*/ 912 w 912"/>
                <a:gd name="T117" fmla="*/ 952 h 95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12" h="952">
                  <a:moveTo>
                    <a:pt x="280" y="904"/>
                  </a:moveTo>
                  <a:lnTo>
                    <a:pt x="272" y="864"/>
                  </a:lnTo>
                  <a:lnTo>
                    <a:pt x="256" y="840"/>
                  </a:lnTo>
                  <a:lnTo>
                    <a:pt x="264" y="808"/>
                  </a:lnTo>
                  <a:lnTo>
                    <a:pt x="296" y="816"/>
                  </a:lnTo>
                  <a:lnTo>
                    <a:pt x="344" y="752"/>
                  </a:lnTo>
                  <a:lnTo>
                    <a:pt x="304" y="744"/>
                  </a:lnTo>
                  <a:lnTo>
                    <a:pt x="328" y="704"/>
                  </a:lnTo>
                  <a:lnTo>
                    <a:pt x="304" y="680"/>
                  </a:lnTo>
                  <a:lnTo>
                    <a:pt x="304" y="624"/>
                  </a:lnTo>
                  <a:lnTo>
                    <a:pt x="288" y="592"/>
                  </a:lnTo>
                  <a:lnTo>
                    <a:pt x="312" y="512"/>
                  </a:lnTo>
                  <a:lnTo>
                    <a:pt x="248" y="432"/>
                  </a:lnTo>
                  <a:lnTo>
                    <a:pt x="280" y="400"/>
                  </a:lnTo>
                  <a:lnTo>
                    <a:pt x="248" y="352"/>
                  </a:lnTo>
                  <a:lnTo>
                    <a:pt x="136" y="288"/>
                  </a:lnTo>
                  <a:lnTo>
                    <a:pt x="128" y="248"/>
                  </a:lnTo>
                  <a:lnTo>
                    <a:pt x="64" y="200"/>
                  </a:lnTo>
                  <a:lnTo>
                    <a:pt x="88" y="144"/>
                  </a:lnTo>
                  <a:lnTo>
                    <a:pt x="48" y="136"/>
                  </a:lnTo>
                  <a:lnTo>
                    <a:pt x="24" y="168"/>
                  </a:lnTo>
                  <a:lnTo>
                    <a:pt x="0" y="152"/>
                  </a:lnTo>
                  <a:lnTo>
                    <a:pt x="16" y="112"/>
                  </a:lnTo>
                  <a:lnTo>
                    <a:pt x="40" y="112"/>
                  </a:lnTo>
                  <a:lnTo>
                    <a:pt x="40" y="80"/>
                  </a:lnTo>
                  <a:lnTo>
                    <a:pt x="64" y="64"/>
                  </a:lnTo>
                  <a:lnTo>
                    <a:pt x="112" y="96"/>
                  </a:lnTo>
                  <a:lnTo>
                    <a:pt x="144" y="16"/>
                  </a:lnTo>
                  <a:lnTo>
                    <a:pt x="176" y="40"/>
                  </a:lnTo>
                  <a:lnTo>
                    <a:pt x="232" y="0"/>
                  </a:lnTo>
                  <a:lnTo>
                    <a:pt x="256" y="104"/>
                  </a:lnTo>
                  <a:lnTo>
                    <a:pt x="280" y="144"/>
                  </a:lnTo>
                  <a:lnTo>
                    <a:pt x="320" y="144"/>
                  </a:lnTo>
                  <a:lnTo>
                    <a:pt x="304" y="104"/>
                  </a:lnTo>
                  <a:lnTo>
                    <a:pt x="360" y="72"/>
                  </a:lnTo>
                  <a:lnTo>
                    <a:pt x="416" y="168"/>
                  </a:lnTo>
                  <a:lnTo>
                    <a:pt x="448" y="168"/>
                  </a:lnTo>
                  <a:lnTo>
                    <a:pt x="448" y="224"/>
                  </a:lnTo>
                  <a:lnTo>
                    <a:pt x="512" y="264"/>
                  </a:lnTo>
                  <a:lnTo>
                    <a:pt x="536" y="232"/>
                  </a:lnTo>
                  <a:lnTo>
                    <a:pt x="568" y="232"/>
                  </a:lnTo>
                  <a:lnTo>
                    <a:pt x="568" y="200"/>
                  </a:lnTo>
                  <a:lnTo>
                    <a:pt x="696" y="112"/>
                  </a:lnTo>
                  <a:lnTo>
                    <a:pt x="704" y="56"/>
                  </a:lnTo>
                  <a:lnTo>
                    <a:pt x="736" y="48"/>
                  </a:lnTo>
                  <a:lnTo>
                    <a:pt x="744" y="24"/>
                  </a:lnTo>
                  <a:lnTo>
                    <a:pt x="800" y="8"/>
                  </a:lnTo>
                  <a:lnTo>
                    <a:pt x="776" y="40"/>
                  </a:lnTo>
                  <a:lnTo>
                    <a:pt x="784" y="72"/>
                  </a:lnTo>
                  <a:lnTo>
                    <a:pt x="808" y="104"/>
                  </a:lnTo>
                  <a:lnTo>
                    <a:pt x="864" y="104"/>
                  </a:lnTo>
                  <a:lnTo>
                    <a:pt x="912" y="160"/>
                  </a:lnTo>
                  <a:lnTo>
                    <a:pt x="912" y="192"/>
                  </a:lnTo>
                  <a:lnTo>
                    <a:pt x="888" y="232"/>
                  </a:lnTo>
                  <a:lnTo>
                    <a:pt x="904" y="304"/>
                  </a:lnTo>
                  <a:lnTo>
                    <a:pt x="912" y="424"/>
                  </a:lnTo>
                  <a:lnTo>
                    <a:pt x="888" y="472"/>
                  </a:lnTo>
                  <a:lnTo>
                    <a:pt x="864" y="520"/>
                  </a:lnTo>
                  <a:lnTo>
                    <a:pt x="808" y="552"/>
                  </a:lnTo>
                  <a:lnTo>
                    <a:pt x="792" y="624"/>
                  </a:lnTo>
                  <a:lnTo>
                    <a:pt x="760" y="648"/>
                  </a:lnTo>
                  <a:lnTo>
                    <a:pt x="728" y="648"/>
                  </a:lnTo>
                  <a:lnTo>
                    <a:pt x="704" y="672"/>
                  </a:lnTo>
                  <a:lnTo>
                    <a:pt x="728" y="704"/>
                  </a:lnTo>
                  <a:lnTo>
                    <a:pt x="704" y="776"/>
                  </a:lnTo>
                  <a:lnTo>
                    <a:pt x="568" y="792"/>
                  </a:lnTo>
                  <a:lnTo>
                    <a:pt x="520" y="840"/>
                  </a:lnTo>
                  <a:lnTo>
                    <a:pt x="520" y="864"/>
                  </a:lnTo>
                  <a:lnTo>
                    <a:pt x="536" y="888"/>
                  </a:lnTo>
                  <a:lnTo>
                    <a:pt x="496" y="928"/>
                  </a:lnTo>
                  <a:lnTo>
                    <a:pt x="472" y="920"/>
                  </a:lnTo>
                  <a:lnTo>
                    <a:pt x="440" y="944"/>
                  </a:lnTo>
                  <a:lnTo>
                    <a:pt x="408" y="912"/>
                  </a:lnTo>
                  <a:lnTo>
                    <a:pt x="360" y="952"/>
                  </a:lnTo>
                  <a:lnTo>
                    <a:pt x="336" y="928"/>
                  </a:lnTo>
                  <a:lnTo>
                    <a:pt x="304" y="928"/>
                  </a:lnTo>
                  <a:lnTo>
                    <a:pt x="280" y="904"/>
                  </a:lnTo>
                  <a:close/>
                </a:path>
              </a:pathLst>
            </a:custGeom>
            <a:solidFill>
              <a:srgbClr val="A3AEBB"/>
            </a:solidFill>
            <a:ln w="9525">
              <a:solidFill>
                <a:schemeClr val="bg1"/>
              </a:solidFill>
              <a:round/>
              <a:headEnd/>
              <a:tailEnd/>
            </a:ln>
          </p:spPr>
          <p:txBody>
            <a:bodyPr/>
            <a:lstStyle/>
            <a:p>
              <a:endParaRPr lang="hu-HU">
                <a:solidFill>
                  <a:srgbClr val="000000"/>
                </a:solidFill>
              </a:endParaRPr>
            </a:p>
          </p:txBody>
        </p:sp>
        <p:sp>
          <p:nvSpPr>
            <p:cNvPr id="46" name="Freeform 23"/>
            <p:cNvSpPr>
              <a:spLocks/>
            </p:cNvSpPr>
            <p:nvPr/>
          </p:nvSpPr>
          <p:spPr bwMode="auto">
            <a:xfrm>
              <a:off x="5608638" y="4092575"/>
              <a:ext cx="1306512" cy="1566863"/>
            </a:xfrm>
            <a:custGeom>
              <a:avLst/>
              <a:gdLst>
                <a:gd name="T0" fmla="*/ 768 w 856"/>
                <a:gd name="T1" fmla="*/ 216 h 968"/>
                <a:gd name="T2" fmla="*/ 672 w 856"/>
                <a:gd name="T3" fmla="*/ 264 h 968"/>
                <a:gd name="T4" fmla="*/ 640 w 856"/>
                <a:gd name="T5" fmla="*/ 232 h 968"/>
                <a:gd name="T6" fmla="*/ 552 w 856"/>
                <a:gd name="T7" fmla="*/ 152 h 968"/>
                <a:gd name="T8" fmla="*/ 584 w 856"/>
                <a:gd name="T9" fmla="*/ 64 h 968"/>
                <a:gd name="T10" fmla="*/ 440 w 856"/>
                <a:gd name="T11" fmla="*/ 8 h 968"/>
                <a:gd name="T12" fmla="*/ 344 w 856"/>
                <a:gd name="T13" fmla="*/ 48 h 968"/>
                <a:gd name="T14" fmla="*/ 272 w 856"/>
                <a:gd name="T15" fmla="*/ 152 h 968"/>
                <a:gd name="T16" fmla="*/ 208 w 856"/>
                <a:gd name="T17" fmla="*/ 176 h 968"/>
                <a:gd name="T18" fmla="*/ 208 w 856"/>
                <a:gd name="T19" fmla="*/ 232 h 968"/>
                <a:gd name="T20" fmla="*/ 48 w 856"/>
                <a:gd name="T21" fmla="*/ 320 h 968"/>
                <a:gd name="T22" fmla="*/ 0 w 856"/>
                <a:gd name="T23" fmla="*/ 392 h 968"/>
                <a:gd name="T24" fmla="*/ 32 w 856"/>
                <a:gd name="T25" fmla="*/ 400 h 968"/>
                <a:gd name="T26" fmla="*/ 120 w 856"/>
                <a:gd name="T27" fmla="*/ 432 h 968"/>
                <a:gd name="T28" fmla="*/ 104 w 856"/>
                <a:gd name="T29" fmla="*/ 536 h 968"/>
                <a:gd name="T30" fmla="*/ 104 w 856"/>
                <a:gd name="T31" fmla="*/ 664 h 968"/>
                <a:gd name="T32" fmla="*/ 120 w 856"/>
                <a:gd name="T33" fmla="*/ 688 h 968"/>
                <a:gd name="T34" fmla="*/ 96 w 856"/>
                <a:gd name="T35" fmla="*/ 784 h 968"/>
                <a:gd name="T36" fmla="*/ 112 w 856"/>
                <a:gd name="T37" fmla="*/ 848 h 968"/>
                <a:gd name="T38" fmla="*/ 216 w 856"/>
                <a:gd name="T39" fmla="*/ 816 h 968"/>
                <a:gd name="T40" fmla="*/ 232 w 856"/>
                <a:gd name="T41" fmla="*/ 912 h 968"/>
                <a:gd name="T42" fmla="*/ 304 w 856"/>
                <a:gd name="T43" fmla="*/ 928 h 968"/>
                <a:gd name="T44" fmla="*/ 360 w 856"/>
                <a:gd name="T45" fmla="*/ 920 h 968"/>
                <a:gd name="T46" fmla="*/ 416 w 856"/>
                <a:gd name="T47" fmla="*/ 936 h 968"/>
                <a:gd name="T48" fmla="*/ 472 w 856"/>
                <a:gd name="T49" fmla="*/ 912 h 968"/>
                <a:gd name="T50" fmla="*/ 512 w 856"/>
                <a:gd name="T51" fmla="*/ 872 h 968"/>
                <a:gd name="T52" fmla="*/ 520 w 856"/>
                <a:gd name="T53" fmla="*/ 832 h 968"/>
                <a:gd name="T54" fmla="*/ 592 w 856"/>
                <a:gd name="T55" fmla="*/ 784 h 968"/>
                <a:gd name="T56" fmla="*/ 568 w 856"/>
                <a:gd name="T57" fmla="*/ 704 h 968"/>
                <a:gd name="T58" fmla="*/ 600 w 856"/>
                <a:gd name="T59" fmla="*/ 608 h 968"/>
                <a:gd name="T60" fmla="*/ 608 w 856"/>
                <a:gd name="T61" fmla="*/ 576 h 968"/>
                <a:gd name="T62" fmla="*/ 696 w 856"/>
                <a:gd name="T63" fmla="*/ 544 h 968"/>
                <a:gd name="T64" fmla="*/ 720 w 856"/>
                <a:gd name="T65" fmla="*/ 512 h 968"/>
                <a:gd name="T66" fmla="*/ 720 w 856"/>
                <a:gd name="T67" fmla="*/ 440 h 968"/>
                <a:gd name="T68" fmla="*/ 792 w 856"/>
                <a:gd name="T69" fmla="*/ 344 h 968"/>
                <a:gd name="T70" fmla="*/ 784 w 856"/>
                <a:gd name="T71" fmla="*/ 280 h 968"/>
                <a:gd name="T72" fmla="*/ 840 w 856"/>
                <a:gd name="T73" fmla="*/ 232 h 968"/>
                <a:gd name="T74" fmla="*/ 856 w 856"/>
                <a:gd name="T75" fmla="*/ 192 h 96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56"/>
                <a:gd name="T115" fmla="*/ 0 h 968"/>
                <a:gd name="T116" fmla="*/ 856 w 856"/>
                <a:gd name="T117" fmla="*/ 968 h 96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56" h="968">
                  <a:moveTo>
                    <a:pt x="824" y="168"/>
                  </a:moveTo>
                  <a:lnTo>
                    <a:pt x="768" y="216"/>
                  </a:lnTo>
                  <a:lnTo>
                    <a:pt x="760" y="264"/>
                  </a:lnTo>
                  <a:lnTo>
                    <a:pt x="672" y="264"/>
                  </a:lnTo>
                  <a:lnTo>
                    <a:pt x="640" y="272"/>
                  </a:lnTo>
                  <a:lnTo>
                    <a:pt x="640" y="232"/>
                  </a:lnTo>
                  <a:lnTo>
                    <a:pt x="560" y="200"/>
                  </a:lnTo>
                  <a:lnTo>
                    <a:pt x="552" y="152"/>
                  </a:lnTo>
                  <a:lnTo>
                    <a:pt x="576" y="136"/>
                  </a:lnTo>
                  <a:lnTo>
                    <a:pt x="584" y="64"/>
                  </a:lnTo>
                  <a:lnTo>
                    <a:pt x="528" y="56"/>
                  </a:lnTo>
                  <a:lnTo>
                    <a:pt x="440" y="8"/>
                  </a:lnTo>
                  <a:lnTo>
                    <a:pt x="368" y="0"/>
                  </a:lnTo>
                  <a:lnTo>
                    <a:pt x="344" y="48"/>
                  </a:lnTo>
                  <a:lnTo>
                    <a:pt x="288" y="80"/>
                  </a:lnTo>
                  <a:lnTo>
                    <a:pt x="272" y="152"/>
                  </a:lnTo>
                  <a:lnTo>
                    <a:pt x="240" y="176"/>
                  </a:lnTo>
                  <a:lnTo>
                    <a:pt x="208" y="176"/>
                  </a:lnTo>
                  <a:lnTo>
                    <a:pt x="184" y="200"/>
                  </a:lnTo>
                  <a:lnTo>
                    <a:pt x="208" y="232"/>
                  </a:lnTo>
                  <a:lnTo>
                    <a:pt x="184" y="304"/>
                  </a:lnTo>
                  <a:lnTo>
                    <a:pt x="48" y="320"/>
                  </a:lnTo>
                  <a:lnTo>
                    <a:pt x="0" y="368"/>
                  </a:lnTo>
                  <a:lnTo>
                    <a:pt x="0" y="392"/>
                  </a:lnTo>
                  <a:lnTo>
                    <a:pt x="16" y="416"/>
                  </a:lnTo>
                  <a:lnTo>
                    <a:pt x="32" y="400"/>
                  </a:lnTo>
                  <a:lnTo>
                    <a:pt x="56" y="440"/>
                  </a:lnTo>
                  <a:lnTo>
                    <a:pt x="120" y="432"/>
                  </a:lnTo>
                  <a:lnTo>
                    <a:pt x="120" y="536"/>
                  </a:lnTo>
                  <a:lnTo>
                    <a:pt x="104" y="536"/>
                  </a:lnTo>
                  <a:lnTo>
                    <a:pt x="88" y="584"/>
                  </a:lnTo>
                  <a:lnTo>
                    <a:pt x="104" y="664"/>
                  </a:lnTo>
                  <a:lnTo>
                    <a:pt x="136" y="672"/>
                  </a:lnTo>
                  <a:lnTo>
                    <a:pt x="120" y="688"/>
                  </a:lnTo>
                  <a:lnTo>
                    <a:pt x="128" y="744"/>
                  </a:lnTo>
                  <a:lnTo>
                    <a:pt x="96" y="784"/>
                  </a:lnTo>
                  <a:lnTo>
                    <a:pt x="88" y="816"/>
                  </a:lnTo>
                  <a:lnTo>
                    <a:pt x="112" y="848"/>
                  </a:lnTo>
                  <a:lnTo>
                    <a:pt x="184" y="856"/>
                  </a:lnTo>
                  <a:lnTo>
                    <a:pt x="216" y="816"/>
                  </a:lnTo>
                  <a:lnTo>
                    <a:pt x="248" y="880"/>
                  </a:lnTo>
                  <a:lnTo>
                    <a:pt x="232" y="912"/>
                  </a:lnTo>
                  <a:lnTo>
                    <a:pt x="256" y="936"/>
                  </a:lnTo>
                  <a:lnTo>
                    <a:pt x="304" y="928"/>
                  </a:lnTo>
                  <a:lnTo>
                    <a:pt x="336" y="952"/>
                  </a:lnTo>
                  <a:lnTo>
                    <a:pt x="360" y="920"/>
                  </a:lnTo>
                  <a:lnTo>
                    <a:pt x="376" y="952"/>
                  </a:lnTo>
                  <a:lnTo>
                    <a:pt x="416" y="936"/>
                  </a:lnTo>
                  <a:lnTo>
                    <a:pt x="440" y="968"/>
                  </a:lnTo>
                  <a:lnTo>
                    <a:pt x="472" y="912"/>
                  </a:lnTo>
                  <a:lnTo>
                    <a:pt x="512" y="912"/>
                  </a:lnTo>
                  <a:lnTo>
                    <a:pt x="512" y="872"/>
                  </a:lnTo>
                  <a:lnTo>
                    <a:pt x="528" y="864"/>
                  </a:lnTo>
                  <a:lnTo>
                    <a:pt x="520" y="832"/>
                  </a:lnTo>
                  <a:lnTo>
                    <a:pt x="544" y="792"/>
                  </a:lnTo>
                  <a:lnTo>
                    <a:pt x="592" y="784"/>
                  </a:lnTo>
                  <a:lnTo>
                    <a:pt x="600" y="752"/>
                  </a:lnTo>
                  <a:lnTo>
                    <a:pt x="568" y="704"/>
                  </a:lnTo>
                  <a:lnTo>
                    <a:pt x="600" y="640"/>
                  </a:lnTo>
                  <a:lnTo>
                    <a:pt x="600" y="608"/>
                  </a:lnTo>
                  <a:lnTo>
                    <a:pt x="616" y="600"/>
                  </a:lnTo>
                  <a:lnTo>
                    <a:pt x="608" y="576"/>
                  </a:lnTo>
                  <a:lnTo>
                    <a:pt x="656" y="584"/>
                  </a:lnTo>
                  <a:lnTo>
                    <a:pt x="696" y="544"/>
                  </a:lnTo>
                  <a:lnTo>
                    <a:pt x="680" y="512"/>
                  </a:lnTo>
                  <a:lnTo>
                    <a:pt x="720" y="512"/>
                  </a:lnTo>
                  <a:lnTo>
                    <a:pt x="752" y="472"/>
                  </a:lnTo>
                  <a:lnTo>
                    <a:pt x="720" y="440"/>
                  </a:lnTo>
                  <a:lnTo>
                    <a:pt x="744" y="360"/>
                  </a:lnTo>
                  <a:lnTo>
                    <a:pt x="792" y="344"/>
                  </a:lnTo>
                  <a:lnTo>
                    <a:pt x="800" y="312"/>
                  </a:lnTo>
                  <a:lnTo>
                    <a:pt x="784" y="280"/>
                  </a:lnTo>
                  <a:lnTo>
                    <a:pt x="816" y="264"/>
                  </a:lnTo>
                  <a:lnTo>
                    <a:pt x="840" y="232"/>
                  </a:lnTo>
                  <a:lnTo>
                    <a:pt x="832" y="216"/>
                  </a:lnTo>
                  <a:lnTo>
                    <a:pt x="856" y="192"/>
                  </a:lnTo>
                  <a:lnTo>
                    <a:pt x="824" y="168"/>
                  </a:lnTo>
                  <a:close/>
                </a:path>
              </a:pathLst>
            </a:custGeom>
            <a:solidFill>
              <a:srgbClr val="99CC99"/>
            </a:solidFill>
            <a:ln w="9525">
              <a:solidFill>
                <a:schemeClr val="bg1"/>
              </a:solidFill>
              <a:round/>
              <a:headEnd/>
              <a:tailEnd/>
            </a:ln>
          </p:spPr>
          <p:txBody>
            <a:bodyPr/>
            <a:lstStyle/>
            <a:p>
              <a:endParaRPr lang="hu-HU">
                <a:solidFill>
                  <a:srgbClr val="000000"/>
                </a:solidFill>
              </a:endParaRPr>
            </a:p>
          </p:txBody>
        </p:sp>
        <p:sp>
          <p:nvSpPr>
            <p:cNvPr id="47" name="Freeform 24"/>
            <p:cNvSpPr>
              <a:spLocks/>
            </p:cNvSpPr>
            <p:nvPr/>
          </p:nvSpPr>
          <p:spPr bwMode="auto">
            <a:xfrm>
              <a:off x="4824413" y="4740275"/>
              <a:ext cx="1174750" cy="1125538"/>
            </a:xfrm>
            <a:custGeom>
              <a:avLst/>
              <a:gdLst>
                <a:gd name="T0" fmla="*/ 0 w 768"/>
                <a:gd name="T1" fmla="*/ 544 h 696"/>
                <a:gd name="T2" fmla="*/ 0 w 768"/>
                <a:gd name="T3" fmla="*/ 472 h 696"/>
                <a:gd name="T4" fmla="*/ 64 w 768"/>
                <a:gd name="T5" fmla="*/ 464 h 696"/>
                <a:gd name="T6" fmla="*/ 136 w 768"/>
                <a:gd name="T7" fmla="*/ 432 h 696"/>
                <a:gd name="T8" fmla="*/ 160 w 768"/>
                <a:gd name="T9" fmla="*/ 384 h 696"/>
                <a:gd name="T10" fmla="*/ 128 w 768"/>
                <a:gd name="T11" fmla="*/ 296 h 696"/>
                <a:gd name="T12" fmla="*/ 80 w 768"/>
                <a:gd name="T13" fmla="*/ 256 h 696"/>
                <a:gd name="T14" fmla="*/ 200 w 768"/>
                <a:gd name="T15" fmla="*/ 232 h 696"/>
                <a:gd name="T16" fmla="*/ 216 w 768"/>
                <a:gd name="T17" fmla="*/ 152 h 696"/>
                <a:gd name="T18" fmla="*/ 216 w 768"/>
                <a:gd name="T19" fmla="*/ 88 h 696"/>
                <a:gd name="T20" fmla="*/ 296 w 768"/>
                <a:gd name="T21" fmla="*/ 56 h 696"/>
                <a:gd name="T22" fmla="*/ 352 w 768"/>
                <a:gd name="T23" fmla="*/ 80 h 696"/>
                <a:gd name="T24" fmla="*/ 432 w 768"/>
                <a:gd name="T25" fmla="*/ 72 h 696"/>
                <a:gd name="T26" fmla="*/ 488 w 768"/>
                <a:gd name="T27" fmla="*/ 56 h 696"/>
                <a:gd name="T28" fmla="*/ 544 w 768"/>
                <a:gd name="T29" fmla="*/ 0 h 696"/>
                <a:gd name="T30" fmla="*/ 632 w 768"/>
                <a:gd name="T31" fmla="*/ 32 h 696"/>
                <a:gd name="T32" fmla="*/ 616 w 768"/>
                <a:gd name="T33" fmla="*/ 136 h 696"/>
                <a:gd name="T34" fmla="*/ 616 w 768"/>
                <a:gd name="T35" fmla="*/ 264 h 696"/>
                <a:gd name="T36" fmla="*/ 632 w 768"/>
                <a:gd name="T37" fmla="*/ 288 h 696"/>
                <a:gd name="T38" fmla="*/ 600 w 768"/>
                <a:gd name="T39" fmla="*/ 416 h 696"/>
                <a:gd name="T40" fmla="*/ 696 w 768"/>
                <a:gd name="T41" fmla="*/ 456 h 696"/>
                <a:gd name="T42" fmla="*/ 760 w 768"/>
                <a:gd name="T43" fmla="*/ 480 h 696"/>
                <a:gd name="T44" fmla="*/ 768 w 768"/>
                <a:gd name="T45" fmla="*/ 536 h 696"/>
                <a:gd name="T46" fmla="*/ 744 w 768"/>
                <a:gd name="T47" fmla="*/ 608 h 696"/>
                <a:gd name="T48" fmla="*/ 720 w 768"/>
                <a:gd name="T49" fmla="*/ 640 h 696"/>
                <a:gd name="T50" fmla="*/ 664 w 768"/>
                <a:gd name="T51" fmla="*/ 656 h 696"/>
                <a:gd name="T52" fmla="*/ 616 w 768"/>
                <a:gd name="T53" fmla="*/ 640 h 696"/>
                <a:gd name="T54" fmla="*/ 560 w 768"/>
                <a:gd name="T55" fmla="*/ 656 h 696"/>
                <a:gd name="T56" fmla="*/ 464 w 768"/>
                <a:gd name="T57" fmla="*/ 640 h 696"/>
                <a:gd name="T58" fmla="*/ 408 w 768"/>
                <a:gd name="T59" fmla="*/ 656 h 696"/>
                <a:gd name="T60" fmla="*/ 376 w 768"/>
                <a:gd name="T61" fmla="*/ 664 h 696"/>
                <a:gd name="T62" fmla="*/ 304 w 768"/>
                <a:gd name="T63" fmla="*/ 640 h 696"/>
                <a:gd name="T64" fmla="*/ 264 w 768"/>
                <a:gd name="T65" fmla="*/ 672 h 696"/>
                <a:gd name="T66" fmla="*/ 208 w 768"/>
                <a:gd name="T67" fmla="*/ 632 h 696"/>
                <a:gd name="T68" fmla="*/ 104 w 768"/>
                <a:gd name="T69" fmla="*/ 656 h 696"/>
                <a:gd name="T70" fmla="*/ 40 w 768"/>
                <a:gd name="T71" fmla="*/ 632 h 6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68"/>
                <a:gd name="T109" fmla="*/ 0 h 696"/>
                <a:gd name="T110" fmla="*/ 768 w 768"/>
                <a:gd name="T111" fmla="*/ 696 h 6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68" h="696">
                  <a:moveTo>
                    <a:pt x="40" y="632"/>
                  </a:moveTo>
                  <a:lnTo>
                    <a:pt x="0" y="544"/>
                  </a:lnTo>
                  <a:lnTo>
                    <a:pt x="16" y="512"/>
                  </a:lnTo>
                  <a:lnTo>
                    <a:pt x="0" y="472"/>
                  </a:lnTo>
                  <a:lnTo>
                    <a:pt x="40" y="440"/>
                  </a:lnTo>
                  <a:lnTo>
                    <a:pt x="64" y="464"/>
                  </a:lnTo>
                  <a:lnTo>
                    <a:pt x="104" y="416"/>
                  </a:lnTo>
                  <a:lnTo>
                    <a:pt x="136" y="432"/>
                  </a:lnTo>
                  <a:lnTo>
                    <a:pt x="168" y="400"/>
                  </a:lnTo>
                  <a:lnTo>
                    <a:pt x="160" y="384"/>
                  </a:lnTo>
                  <a:lnTo>
                    <a:pt x="168" y="360"/>
                  </a:lnTo>
                  <a:lnTo>
                    <a:pt x="128" y="296"/>
                  </a:lnTo>
                  <a:lnTo>
                    <a:pt x="80" y="280"/>
                  </a:lnTo>
                  <a:lnTo>
                    <a:pt x="80" y="256"/>
                  </a:lnTo>
                  <a:lnTo>
                    <a:pt x="144" y="224"/>
                  </a:lnTo>
                  <a:lnTo>
                    <a:pt x="200" y="232"/>
                  </a:lnTo>
                  <a:lnTo>
                    <a:pt x="224" y="184"/>
                  </a:lnTo>
                  <a:lnTo>
                    <a:pt x="216" y="152"/>
                  </a:lnTo>
                  <a:lnTo>
                    <a:pt x="232" y="120"/>
                  </a:lnTo>
                  <a:lnTo>
                    <a:pt x="216" y="88"/>
                  </a:lnTo>
                  <a:lnTo>
                    <a:pt x="272" y="32"/>
                  </a:lnTo>
                  <a:lnTo>
                    <a:pt x="296" y="56"/>
                  </a:lnTo>
                  <a:lnTo>
                    <a:pt x="328" y="56"/>
                  </a:lnTo>
                  <a:lnTo>
                    <a:pt x="352" y="80"/>
                  </a:lnTo>
                  <a:lnTo>
                    <a:pt x="400" y="40"/>
                  </a:lnTo>
                  <a:lnTo>
                    <a:pt x="432" y="72"/>
                  </a:lnTo>
                  <a:lnTo>
                    <a:pt x="464" y="48"/>
                  </a:lnTo>
                  <a:lnTo>
                    <a:pt x="488" y="56"/>
                  </a:lnTo>
                  <a:lnTo>
                    <a:pt x="528" y="16"/>
                  </a:lnTo>
                  <a:lnTo>
                    <a:pt x="544" y="0"/>
                  </a:lnTo>
                  <a:lnTo>
                    <a:pt x="568" y="40"/>
                  </a:lnTo>
                  <a:lnTo>
                    <a:pt x="632" y="32"/>
                  </a:lnTo>
                  <a:lnTo>
                    <a:pt x="632" y="136"/>
                  </a:lnTo>
                  <a:lnTo>
                    <a:pt x="616" y="136"/>
                  </a:lnTo>
                  <a:lnTo>
                    <a:pt x="600" y="184"/>
                  </a:lnTo>
                  <a:lnTo>
                    <a:pt x="616" y="264"/>
                  </a:lnTo>
                  <a:lnTo>
                    <a:pt x="648" y="272"/>
                  </a:lnTo>
                  <a:lnTo>
                    <a:pt x="632" y="288"/>
                  </a:lnTo>
                  <a:lnTo>
                    <a:pt x="640" y="344"/>
                  </a:lnTo>
                  <a:lnTo>
                    <a:pt x="600" y="416"/>
                  </a:lnTo>
                  <a:lnTo>
                    <a:pt x="624" y="448"/>
                  </a:lnTo>
                  <a:lnTo>
                    <a:pt x="696" y="456"/>
                  </a:lnTo>
                  <a:lnTo>
                    <a:pt x="728" y="416"/>
                  </a:lnTo>
                  <a:lnTo>
                    <a:pt x="760" y="480"/>
                  </a:lnTo>
                  <a:lnTo>
                    <a:pt x="744" y="512"/>
                  </a:lnTo>
                  <a:lnTo>
                    <a:pt x="768" y="536"/>
                  </a:lnTo>
                  <a:lnTo>
                    <a:pt x="736" y="560"/>
                  </a:lnTo>
                  <a:lnTo>
                    <a:pt x="744" y="608"/>
                  </a:lnTo>
                  <a:lnTo>
                    <a:pt x="720" y="608"/>
                  </a:lnTo>
                  <a:lnTo>
                    <a:pt x="720" y="640"/>
                  </a:lnTo>
                  <a:lnTo>
                    <a:pt x="688" y="664"/>
                  </a:lnTo>
                  <a:lnTo>
                    <a:pt x="664" y="656"/>
                  </a:lnTo>
                  <a:lnTo>
                    <a:pt x="656" y="680"/>
                  </a:lnTo>
                  <a:lnTo>
                    <a:pt x="616" y="640"/>
                  </a:lnTo>
                  <a:lnTo>
                    <a:pt x="560" y="624"/>
                  </a:lnTo>
                  <a:lnTo>
                    <a:pt x="560" y="656"/>
                  </a:lnTo>
                  <a:lnTo>
                    <a:pt x="496" y="664"/>
                  </a:lnTo>
                  <a:lnTo>
                    <a:pt x="464" y="640"/>
                  </a:lnTo>
                  <a:lnTo>
                    <a:pt x="448" y="656"/>
                  </a:lnTo>
                  <a:lnTo>
                    <a:pt x="408" y="656"/>
                  </a:lnTo>
                  <a:lnTo>
                    <a:pt x="408" y="696"/>
                  </a:lnTo>
                  <a:lnTo>
                    <a:pt x="376" y="664"/>
                  </a:lnTo>
                  <a:lnTo>
                    <a:pt x="320" y="664"/>
                  </a:lnTo>
                  <a:lnTo>
                    <a:pt x="304" y="640"/>
                  </a:lnTo>
                  <a:lnTo>
                    <a:pt x="288" y="640"/>
                  </a:lnTo>
                  <a:lnTo>
                    <a:pt x="264" y="672"/>
                  </a:lnTo>
                  <a:lnTo>
                    <a:pt x="240" y="648"/>
                  </a:lnTo>
                  <a:lnTo>
                    <a:pt x="208" y="632"/>
                  </a:lnTo>
                  <a:lnTo>
                    <a:pt x="144" y="648"/>
                  </a:lnTo>
                  <a:lnTo>
                    <a:pt x="104" y="656"/>
                  </a:lnTo>
                  <a:lnTo>
                    <a:pt x="96" y="680"/>
                  </a:lnTo>
                  <a:lnTo>
                    <a:pt x="40" y="632"/>
                  </a:lnTo>
                  <a:close/>
                </a:path>
              </a:pathLst>
            </a:custGeom>
            <a:solidFill>
              <a:srgbClr val="99CC99"/>
            </a:solidFill>
            <a:ln w="9525">
              <a:solidFill>
                <a:schemeClr val="bg1"/>
              </a:solidFill>
              <a:round/>
              <a:headEnd/>
              <a:tailEnd/>
            </a:ln>
          </p:spPr>
          <p:txBody>
            <a:bodyPr/>
            <a:lstStyle/>
            <a:p>
              <a:endParaRPr lang="hu-HU">
                <a:solidFill>
                  <a:srgbClr val="000000"/>
                </a:solidFill>
              </a:endParaRPr>
            </a:p>
          </p:txBody>
        </p:sp>
        <p:sp>
          <p:nvSpPr>
            <p:cNvPr id="54" name="Text Box 31"/>
            <p:cNvSpPr txBox="1">
              <a:spLocks noChangeArrowheads="1"/>
            </p:cNvSpPr>
            <p:nvPr/>
          </p:nvSpPr>
          <p:spPr bwMode="auto">
            <a:xfrm>
              <a:off x="4586288" y="5275263"/>
              <a:ext cx="1041400" cy="317693"/>
            </a:xfrm>
            <a:prstGeom prst="rect">
              <a:avLst/>
            </a:prstGeom>
            <a:noFill/>
            <a:ln w="6350">
              <a:noFill/>
              <a:miter lim="800000"/>
              <a:headEnd/>
              <a:tailEnd/>
            </a:ln>
          </p:spPr>
          <p:txBody>
            <a:bodyPr lIns="0" tIns="0" rIns="0" bIns="0">
              <a:spAutoFit/>
            </a:bodyPr>
            <a:lstStyle/>
            <a:p>
              <a:pPr algn="ctr">
                <a:lnSpc>
                  <a:spcPts val="1400"/>
                </a:lnSpc>
                <a:spcBef>
                  <a:spcPct val="50000"/>
                </a:spcBef>
              </a:pPr>
              <a:endParaRPr lang="hu-HU" sz="1200" dirty="0">
                <a:solidFill>
                  <a:srgbClr val="000000"/>
                </a:solidFill>
              </a:endParaRPr>
            </a:p>
          </p:txBody>
        </p:sp>
      </p:grpSp>
      <p:sp>
        <p:nvSpPr>
          <p:cNvPr id="2" name="Cím 1"/>
          <p:cNvSpPr>
            <a:spLocks noGrp="1"/>
          </p:cNvSpPr>
          <p:nvPr>
            <p:ph type="title"/>
          </p:nvPr>
        </p:nvSpPr>
        <p:spPr/>
        <p:txBody>
          <a:bodyPr/>
          <a:lstStyle/>
          <a:p>
            <a:r>
              <a:rPr lang="hu-HU" dirty="0" err="1" smtClean="0"/>
              <a:t>About</a:t>
            </a:r>
            <a:r>
              <a:rPr lang="hu-HU" dirty="0" smtClean="0"/>
              <a:t> </a:t>
            </a:r>
            <a:r>
              <a:rPr lang="hu-HU" dirty="0" err="1" smtClean="0"/>
              <a:t>us</a:t>
            </a:r>
            <a:endParaRPr lang="hu-HU" dirty="0"/>
          </a:p>
        </p:txBody>
      </p:sp>
      <p:sp>
        <p:nvSpPr>
          <p:cNvPr id="3" name="Tartalom helye 2"/>
          <p:cNvSpPr>
            <a:spLocks noGrp="1"/>
          </p:cNvSpPr>
          <p:nvPr>
            <p:ph idx="1"/>
          </p:nvPr>
        </p:nvSpPr>
        <p:spPr>
          <a:xfrm>
            <a:off x="179512" y="1456779"/>
            <a:ext cx="6408712" cy="4708525"/>
          </a:xfrm>
        </p:spPr>
        <p:txBody>
          <a:bodyPr/>
          <a:lstStyle/>
          <a:p>
            <a:r>
              <a:rPr lang="en-US" sz="1800" b="1" dirty="0" smtClean="0"/>
              <a:t>National Office for Rehabilitation and Social Affairs </a:t>
            </a:r>
            <a:r>
              <a:rPr lang="en-US" sz="1800" dirty="0" smtClean="0"/>
              <a:t>(NRSZH) is the Official authority of the Hungarian government </a:t>
            </a:r>
          </a:p>
          <a:p>
            <a:endParaRPr lang="en-US" sz="1000" dirty="0" smtClean="0"/>
          </a:p>
          <a:p>
            <a:r>
              <a:rPr lang="en-US" sz="1800" dirty="0" smtClean="0"/>
              <a:t>Expected roles:</a:t>
            </a:r>
          </a:p>
          <a:p>
            <a:pPr lvl="1"/>
            <a:r>
              <a:rPr lang="en-US" sz="1600" dirty="0" smtClean="0"/>
              <a:t>Central office with nationwide competence</a:t>
            </a:r>
          </a:p>
          <a:p>
            <a:pPr lvl="1"/>
            <a:r>
              <a:rPr lang="en-US" sz="1600" dirty="0" smtClean="0"/>
              <a:t>Responsible authority of </a:t>
            </a:r>
            <a:r>
              <a:rPr lang="en-US" sz="1600" dirty="0" smtClean="0"/>
              <a:t>disabled </a:t>
            </a:r>
            <a:r>
              <a:rPr lang="en-US" sz="1600" dirty="0" smtClean="0"/>
              <a:t>people</a:t>
            </a:r>
          </a:p>
          <a:p>
            <a:pPr lvl="1"/>
            <a:r>
              <a:rPr lang="en-US" sz="1600" dirty="0" smtClean="0"/>
              <a:t>Medical</a:t>
            </a:r>
            <a:r>
              <a:rPr lang="hu-HU" sz="1600" dirty="0" smtClean="0"/>
              <a:t>, </a:t>
            </a:r>
            <a:r>
              <a:rPr lang="en-GB" sz="1600" dirty="0" smtClean="0"/>
              <a:t>social</a:t>
            </a:r>
            <a:r>
              <a:rPr lang="hu-HU" sz="1600" dirty="0" smtClean="0"/>
              <a:t> </a:t>
            </a:r>
            <a:r>
              <a:rPr lang="hu-HU" sz="1600" dirty="0" smtClean="0"/>
              <a:t>and </a:t>
            </a:r>
            <a:r>
              <a:rPr lang="en-GB" sz="1600" dirty="0" smtClean="0"/>
              <a:t>occupational </a:t>
            </a:r>
            <a:r>
              <a:rPr lang="en-US" sz="1600" dirty="0" smtClean="0"/>
              <a:t>expert </a:t>
            </a:r>
            <a:r>
              <a:rPr lang="en-US" sz="1600" dirty="0" smtClean="0"/>
              <a:t>institution</a:t>
            </a:r>
          </a:p>
          <a:p>
            <a:endParaRPr lang="en-US" sz="1600" dirty="0" smtClean="0"/>
          </a:p>
          <a:p>
            <a:endParaRPr lang="en-US" sz="1600" dirty="0"/>
          </a:p>
        </p:txBody>
      </p:sp>
      <p:sp>
        <p:nvSpPr>
          <p:cNvPr id="4" name="Dia számának helye 3"/>
          <p:cNvSpPr>
            <a:spLocks noGrp="1"/>
          </p:cNvSpPr>
          <p:nvPr>
            <p:ph type="sldNum" sz="quarter" idx="12"/>
          </p:nvPr>
        </p:nvSpPr>
        <p:spPr>
          <a:xfrm>
            <a:off x="7909181" y="6056635"/>
            <a:ext cx="641860" cy="365125"/>
          </a:xfrm>
        </p:spPr>
        <p:txBody>
          <a:bodyPr/>
          <a:lstStyle/>
          <a:p>
            <a:pPr>
              <a:defRPr/>
            </a:pPr>
            <a:fld id="{20D76599-E5B0-429F-A41B-8C090A21C3F2}" type="slidenum">
              <a:rPr lang="en-US" sz="1100" smtClean="0"/>
              <a:pPr>
                <a:defRPr/>
              </a:pPr>
              <a:t>2</a:t>
            </a:fld>
            <a:endParaRPr lang="en-US" sz="1100" dirty="0"/>
          </a:p>
        </p:txBody>
      </p:sp>
      <p:sp>
        <p:nvSpPr>
          <p:cNvPr id="33" name="AutoShape 13"/>
          <p:cNvSpPr>
            <a:spLocks noChangeArrowheads="1"/>
          </p:cNvSpPr>
          <p:nvPr/>
        </p:nvSpPr>
        <p:spPr bwMode="auto">
          <a:xfrm>
            <a:off x="6920008" y="2310924"/>
            <a:ext cx="1728473" cy="510778"/>
          </a:xfrm>
          <a:prstGeom prst="flowChartAlternateProcess">
            <a:avLst/>
          </a:prstGeom>
          <a:ln>
            <a:headEnd/>
            <a:tailEnd/>
          </a:ln>
        </p:spPr>
        <p:style>
          <a:lnRef idx="1">
            <a:schemeClr val="dk1"/>
          </a:lnRef>
          <a:fillRef idx="2">
            <a:schemeClr val="dk1"/>
          </a:fillRef>
          <a:effectRef idx="1">
            <a:schemeClr val="dk1"/>
          </a:effectRef>
          <a:fontRef idx="minor">
            <a:schemeClr val="dk1"/>
          </a:fontRef>
        </p:style>
        <p:txBody>
          <a:bodyPr wrap="square" anchor="ctr">
            <a:spAutoFit/>
          </a:bodyPr>
          <a:lstStyle/>
          <a:p>
            <a:pPr algn="ctr">
              <a:defRPr/>
            </a:pPr>
            <a:r>
              <a:rPr lang="en-US" sz="1200" b="1" dirty="0">
                <a:solidFill>
                  <a:schemeClr val="bg1"/>
                </a:solidFill>
                <a:effectLst>
                  <a:outerShdw blurRad="38100" dist="38100" dir="2700000" algn="tl">
                    <a:srgbClr val="000000">
                      <a:alpha val="43137"/>
                    </a:srgbClr>
                  </a:outerShdw>
                </a:effectLst>
                <a:latin typeface="+mj-lt"/>
              </a:rPr>
              <a:t>State Secretariat for Social Affairs</a:t>
            </a:r>
          </a:p>
        </p:txBody>
      </p:sp>
      <p:sp>
        <p:nvSpPr>
          <p:cNvPr id="34" name="AutoShape 17"/>
          <p:cNvSpPr>
            <a:spLocks noChangeArrowheads="1"/>
          </p:cNvSpPr>
          <p:nvPr/>
        </p:nvSpPr>
        <p:spPr bwMode="auto">
          <a:xfrm>
            <a:off x="6493567" y="4407669"/>
            <a:ext cx="1326315" cy="953453"/>
          </a:xfrm>
          <a:prstGeom prst="flowChartAlternateProcess">
            <a:avLst/>
          </a:prstGeom>
          <a:ln>
            <a:headEnd/>
            <a:tailEnd/>
          </a:ln>
        </p:spPr>
        <p:style>
          <a:lnRef idx="1">
            <a:schemeClr val="dk1"/>
          </a:lnRef>
          <a:fillRef idx="2">
            <a:schemeClr val="dk1"/>
          </a:fillRef>
          <a:effectRef idx="1">
            <a:schemeClr val="dk1"/>
          </a:effectRef>
          <a:fontRef idx="minor">
            <a:schemeClr val="dk1"/>
          </a:fontRef>
        </p:style>
        <p:txBody>
          <a:bodyPr wrap="square" anchor="ctr">
            <a:spAutoFit/>
          </a:bodyPr>
          <a:lstStyle/>
          <a:p>
            <a:pPr algn="ctr">
              <a:defRPr/>
            </a:pPr>
            <a:r>
              <a:rPr lang="en-US" sz="1000" b="1" dirty="0" smtClean="0">
                <a:solidFill>
                  <a:schemeClr val="bg1"/>
                </a:solidFill>
                <a:effectLst>
                  <a:outerShdw blurRad="38100" dist="38100" dir="2700000" algn="tl">
                    <a:srgbClr val="000000">
                      <a:alpha val="43137"/>
                    </a:srgbClr>
                  </a:outerShdw>
                </a:effectLst>
                <a:latin typeface="+mj-lt"/>
              </a:rPr>
              <a:t>Complex (medical, social and </a:t>
            </a:r>
            <a:r>
              <a:rPr lang="en-GB" sz="1000" b="1" dirty="0" smtClean="0">
                <a:solidFill>
                  <a:schemeClr val="bg1"/>
                </a:solidFill>
                <a:effectLst>
                  <a:outerShdw blurRad="38100" dist="38100" dir="2700000" algn="tl">
                    <a:srgbClr val="000000">
                      <a:alpha val="43137"/>
                    </a:srgbClr>
                  </a:outerShdw>
                </a:effectLst>
                <a:latin typeface="+mj-lt"/>
              </a:rPr>
              <a:t>occupational</a:t>
            </a:r>
            <a:r>
              <a:rPr lang="en-US" sz="1000" b="1" dirty="0" smtClean="0">
                <a:solidFill>
                  <a:schemeClr val="bg1"/>
                </a:solidFill>
                <a:effectLst>
                  <a:outerShdw blurRad="38100" dist="38100" dir="2700000" algn="tl">
                    <a:srgbClr val="000000">
                      <a:alpha val="43137"/>
                    </a:srgbClr>
                  </a:outerShdw>
                </a:effectLst>
                <a:latin typeface="+mj-lt"/>
              </a:rPr>
              <a:t>) </a:t>
            </a:r>
            <a:r>
              <a:rPr lang="en-US" sz="1000" b="1" dirty="0" smtClean="0">
                <a:solidFill>
                  <a:schemeClr val="bg1"/>
                </a:solidFill>
                <a:effectLst>
                  <a:outerShdw blurRad="38100" dist="38100" dir="2700000" algn="tl">
                    <a:srgbClr val="000000">
                      <a:alpha val="43137"/>
                    </a:srgbClr>
                  </a:outerShdw>
                </a:effectLst>
                <a:latin typeface="+mj-lt"/>
              </a:rPr>
              <a:t>rehabilitation</a:t>
            </a:r>
            <a:endParaRPr lang="en-US" sz="1000" b="1" dirty="0">
              <a:solidFill>
                <a:schemeClr val="bg1"/>
              </a:solidFill>
              <a:effectLst>
                <a:outerShdw blurRad="38100" dist="38100" dir="2700000" algn="tl">
                  <a:srgbClr val="000000">
                    <a:alpha val="43137"/>
                  </a:srgbClr>
                </a:outerShdw>
              </a:effectLst>
              <a:latin typeface="+mj-lt"/>
            </a:endParaRPr>
          </a:p>
        </p:txBody>
      </p:sp>
      <p:sp>
        <p:nvSpPr>
          <p:cNvPr id="35" name="AutoShape 11"/>
          <p:cNvSpPr>
            <a:spLocks noChangeArrowheads="1"/>
          </p:cNvSpPr>
          <p:nvPr/>
        </p:nvSpPr>
        <p:spPr bwMode="auto">
          <a:xfrm>
            <a:off x="6915493" y="1344673"/>
            <a:ext cx="1728473" cy="715089"/>
          </a:xfrm>
          <a:prstGeom prst="flowChartAlternateProcess">
            <a:avLst/>
          </a:prstGeom>
          <a:ln>
            <a:headEnd/>
            <a:tailEnd/>
          </a:ln>
        </p:spPr>
        <p:style>
          <a:lnRef idx="1">
            <a:schemeClr val="dk1"/>
          </a:lnRef>
          <a:fillRef idx="2">
            <a:schemeClr val="dk1"/>
          </a:fillRef>
          <a:effectRef idx="1">
            <a:schemeClr val="dk1"/>
          </a:effectRef>
          <a:fontRef idx="minor">
            <a:schemeClr val="dk1"/>
          </a:fontRef>
        </p:style>
        <p:txBody>
          <a:bodyPr wrap="square" anchor="ctr">
            <a:spAutoFit/>
          </a:bodyPr>
          <a:lstStyle/>
          <a:p>
            <a:pPr algn="ctr">
              <a:defRPr/>
            </a:pPr>
            <a:r>
              <a:rPr lang="en-US" sz="1200" b="1" dirty="0" smtClean="0">
                <a:solidFill>
                  <a:schemeClr val="bg1"/>
                </a:solidFill>
                <a:effectLst>
                  <a:outerShdw blurRad="38100" dist="38100" dir="2700000" algn="tl">
                    <a:srgbClr val="000000">
                      <a:alpha val="43137"/>
                    </a:srgbClr>
                  </a:outerShdw>
                </a:effectLst>
                <a:latin typeface="+mj-lt"/>
              </a:rPr>
              <a:t>Ministry of National Resources</a:t>
            </a:r>
            <a:endParaRPr lang="en-US" sz="1200" b="1" dirty="0">
              <a:solidFill>
                <a:schemeClr val="bg1"/>
              </a:solidFill>
              <a:effectLst>
                <a:outerShdw blurRad="38100" dist="38100" dir="2700000" algn="tl">
                  <a:srgbClr val="000000">
                    <a:alpha val="43137"/>
                  </a:srgbClr>
                </a:outerShdw>
              </a:effectLst>
              <a:latin typeface="+mj-lt"/>
            </a:endParaRPr>
          </a:p>
        </p:txBody>
      </p:sp>
      <p:sp>
        <p:nvSpPr>
          <p:cNvPr id="36" name="AutoShape 16"/>
          <p:cNvSpPr>
            <a:spLocks noChangeArrowheads="1"/>
          </p:cNvSpPr>
          <p:nvPr/>
        </p:nvSpPr>
        <p:spPr bwMode="auto">
          <a:xfrm>
            <a:off x="6514788" y="5661248"/>
            <a:ext cx="1271922" cy="817245"/>
          </a:xfrm>
          <a:prstGeom prst="flowChartAlternateProcess">
            <a:avLst/>
          </a:prstGeom>
          <a:ln>
            <a:headEnd/>
            <a:tailEnd/>
          </a:ln>
        </p:spPr>
        <p:style>
          <a:lnRef idx="1">
            <a:schemeClr val="dk1"/>
          </a:lnRef>
          <a:fillRef idx="2">
            <a:schemeClr val="dk1"/>
          </a:fillRef>
          <a:effectRef idx="1">
            <a:schemeClr val="dk1"/>
          </a:effectRef>
          <a:fontRef idx="minor">
            <a:schemeClr val="dk1"/>
          </a:fontRef>
        </p:style>
        <p:txBody>
          <a:bodyPr wrap="square" anchor="ctr">
            <a:spAutoFit/>
          </a:bodyPr>
          <a:lstStyle/>
          <a:p>
            <a:pPr algn="ctr">
              <a:defRPr/>
            </a:pPr>
            <a:r>
              <a:rPr lang="en-US" sz="1050" b="1" dirty="0" smtClean="0">
                <a:solidFill>
                  <a:schemeClr val="bg1"/>
                </a:solidFill>
                <a:effectLst>
                  <a:outerShdw blurRad="38100" dist="38100" dir="2700000" algn="tl">
                    <a:srgbClr val="000000">
                      <a:alpha val="43137"/>
                    </a:srgbClr>
                  </a:outerShdw>
                </a:effectLst>
                <a:latin typeface="+mj-lt"/>
              </a:rPr>
              <a:t>Planned AT, </a:t>
            </a:r>
            <a:r>
              <a:rPr lang="en-US" sz="1050" b="1" dirty="0" smtClean="0">
                <a:solidFill>
                  <a:schemeClr val="bg1"/>
                </a:solidFill>
                <a:effectLst>
                  <a:outerShdw blurRad="38100" dist="38100" dir="2700000" algn="tl">
                    <a:srgbClr val="000000">
                      <a:alpha val="43137"/>
                    </a:srgbClr>
                  </a:outerShdw>
                </a:effectLst>
                <a:latin typeface="+mj-lt"/>
              </a:rPr>
              <a:t>IT</a:t>
            </a:r>
            <a:r>
              <a:rPr lang="hu-HU" sz="1050" b="1" dirty="0" smtClean="0">
                <a:solidFill>
                  <a:schemeClr val="bg1"/>
                </a:solidFill>
                <a:effectLst>
                  <a:outerShdw blurRad="38100" dist="38100" dir="2700000" algn="tl">
                    <a:srgbClr val="000000">
                      <a:alpha val="43137"/>
                    </a:srgbClr>
                  </a:outerShdw>
                </a:effectLst>
                <a:latin typeface="+mj-lt"/>
              </a:rPr>
              <a:t>, E</a:t>
            </a:r>
            <a:r>
              <a:rPr lang="en-GB" sz="1050" b="1" dirty="0" err="1" smtClean="0">
                <a:solidFill>
                  <a:schemeClr val="bg1"/>
                </a:solidFill>
                <a:effectLst>
                  <a:outerShdw blurRad="38100" dist="38100" dir="2700000" algn="tl">
                    <a:srgbClr val="000000">
                      <a:alpha val="43137"/>
                    </a:srgbClr>
                  </a:outerShdw>
                </a:effectLst>
                <a:latin typeface="+mj-lt"/>
              </a:rPr>
              <a:t>ducation</a:t>
            </a:r>
            <a:r>
              <a:rPr lang="en-US" sz="1050" b="1" dirty="0" smtClean="0">
                <a:solidFill>
                  <a:schemeClr val="bg1"/>
                </a:solidFill>
                <a:effectLst>
                  <a:outerShdw blurRad="38100" dist="38100" dir="2700000" algn="tl">
                    <a:srgbClr val="000000">
                      <a:alpha val="43137"/>
                    </a:srgbClr>
                  </a:outerShdw>
                </a:effectLst>
                <a:latin typeface="+mj-lt"/>
              </a:rPr>
              <a:t> </a:t>
            </a:r>
            <a:r>
              <a:rPr lang="en-US" sz="1050" b="1" dirty="0" smtClean="0">
                <a:solidFill>
                  <a:schemeClr val="bg1"/>
                </a:solidFill>
                <a:effectLst>
                  <a:outerShdw blurRad="38100" dist="38100" dir="2700000" algn="tl">
                    <a:srgbClr val="000000">
                      <a:alpha val="43137"/>
                    </a:srgbClr>
                  </a:outerShdw>
                </a:effectLst>
                <a:latin typeface="+mj-lt"/>
              </a:rPr>
              <a:t>and Logistic Centre </a:t>
            </a:r>
            <a:endParaRPr lang="en-US" sz="1050" b="1" dirty="0">
              <a:solidFill>
                <a:schemeClr val="bg1"/>
              </a:solidFill>
              <a:effectLst>
                <a:outerShdw blurRad="38100" dist="38100" dir="2700000" algn="tl">
                  <a:srgbClr val="000000">
                    <a:alpha val="43137"/>
                  </a:srgbClr>
                </a:outerShdw>
              </a:effectLst>
              <a:latin typeface="+mj-lt"/>
            </a:endParaRPr>
          </a:p>
        </p:txBody>
      </p:sp>
      <p:sp>
        <p:nvSpPr>
          <p:cNvPr id="37" name="AutoShape 10"/>
          <p:cNvSpPr>
            <a:spLocks noChangeArrowheads="1"/>
          </p:cNvSpPr>
          <p:nvPr/>
        </p:nvSpPr>
        <p:spPr bwMode="auto">
          <a:xfrm>
            <a:off x="6920008" y="3201715"/>
            <a:ext cx="1728473" cy="715089"/>
          </a:xfrm>
          <a:prstGeom prst="flowChartAlternateProcess">
            <a:avLst/>
          </a:prstGeom>
          <a:ln w="57150">
            <a:solidFill>
              <a:schemeClr val="tx1"/>
            </a:solidFill>
            <a:headEnd/>
            <a:tailEnd/>
          </a:ln>
        </p:spPr>
        <p:style>
          <a:lnRef idx="1">
            <a:schemeClr val="dk1"/>
          </a:lnRef>
          <a:fillRef idx="2">
            <a:schemeClr val="dk1"/>
          </a:fillRef>
          <a:effectRef idx="1">
            <a:schemeClr val="dk1"/>
          </a:effectRef>
          <a:fontRef idx="minor">
            <a:schemeClr val="dk1"/>
          </a:fontRef>
        </p:style>
        <p:txBody>
          <a:bodyPr wrap="square" anchor="ctr">
            <a:spAutoFit/>
          </a:bodyPr>
          <a:lstStyle/>
          <a:p>
            <a:pPr algn="ctr">
              <a:defRPr/>
            </a:pPr>
            <a:r>
              <a:rPr lang="en-US" sz="1200" b="1" dirty="0">
                <a:solidFill>
                  <a:schemeClr val="bg1"/>
                </a:solidFill>
                <a:effectLst>
                  <a:outerShdw blurRad="38100" dist="38100" dir="2700000" algn="tl">
                    <a:srgbClr val="000000">
                      <a:alpha val="43137"/>
                    </a:srgbClr>
                  </a:outerShdw>
                </a:effectLst>
                <a:latin typeface="+mj-lt"/>
              </a:rPr>
              <a:t>National Office for Rehabilitation and Social </a:t>
            </a:r>
            <a:r>
              <a:rPr lang="en-US" sz="1200" b="1" dirty="0" smtClean="0">
                <a:solidFill>
                  <a:schemeClr val="bg1"/>
                </a:solidFill>
                <a:effectLst>
                  <a:outerShdw blurRad="38100" dist="38100" dir="2700000" algn="tl">
                    <a:srgbClr val="000000">
                      <a:alpha val="43137"/>
                    </a:srgbClr>
                  </a:outerShdw>
                </a:effectLst>
                <a:latin typeface="+mj-lt"/>
              </a:rPr>
              <a:t>Affairs</a:t>
            </a:r>
            <a:endParaRPr lang="en-US" sz="1200" b="1" dirty="0">
              <a:solidFill>
                <a:schemeClr val="bg1"/>
              </a:solidFill>
              <a:effectLst>
                <a:outerShdw blurRad="38100" dist="38100" dir="2700000" algn="tl">
                  <a:srgbClr val="000000">
                    <a:alpha val="43137"/>
                  </a:srgbClr>
                </a:outerShdw>
              </a:effectLst>
              <a:latin typeface="+mj-lt"/>
            </a:endParaRPr>
          </a:p>
        </p:txBody>
      </p:sp>
      <p:cxnSp>
        <p:nvCxnSpPr>
          <p:cNvPr id="38" name="Egyenes összekötő nyíllal 37"/>
          <p:cNvCxnSpPr>
            <a:stCxn id="33" idx="2"/>
            <a:endCxn id="37" idx="0"/>
          </p:cNvCxnSpPr>
          <p:nvPr/>
        </p:nvCxnSpPr>
        <p:spPr>
          <a:xfrm>
            <a:off x="7784245" y="2821702"/>
            <a:ext cx="0" cy="380013"/>
          </a:xfrm>
          <a:prstGeom prst="straightConnector1">
            <a:avLst/>
          </a:prstGeom>
          <a:ln w="38100">
            <a:solidFill>
              <a:schemeClr val="tx1">
                <a:lumMod val="75000"/>
              </a:schemeClr>
            </a:solidFill>
            <a:headEnd type="none" w="med" len="med"/>
            <a:tailEnd type="triangle" w="med" len="med"/>
          </a:ln>
        </p:spPr>
        <p:style>
          <a:lnRef idx="1">
            <a:schemeClr val="dk1"/>
          </a:lnRef>
          <a:fillRef idx="2">
            <a:schemeClr val="dk1"/>
          </a:fillRef>
          <a:effectRef idx="1">
            <a:schemeClr val="dk1"/>
          </a:effectRef>
          <a:fontRef idx="minor">
            <a:schemeClr val="dk1"/>
          </a:fontRef>
        </p:style>
      </p:cxnSp>
      <p:cxnSp>
        <p:nvCxnSpPr>
          <p:cNvPr id="39" name="Egyenes összekötő nyíllal 38"/>
          <p:cNvCxnSpPr>
            <a:endCxn id="33" idx="0"/>
          </p:cNvCxnSpPr>
          <p:nvPr/>
        </p:nvCxnSpPr>
        <p:spPr>
          <a:xfrm>
            <a:off x="7784245" y="2059762"/>
            <a:ext cx="0" cy="251162"/>
          </a:xfrm>
          <a:prstGeom prst="straightConnector1">
            <a:avLst/>
          </a:prstGeom>
          <a:ln w="38100">
            <a:solidFill>
              <a:schemeClr val="tx1">
                <a:lumMod val="75000"/>
              </a:schemeClr>
            </a:solidFill>
            <a:headEnd type="none" w="med" len="med"/>
            <a:tailEnd type="triangle" w="med" len="med"/>
          </a:ln>
        </p:spPr>
        <p:style>
          <a:lnRef idx="1">
            <a:schemeClr val="dk1"/>
          </a:lnRef>
          <a:fillRef idx="2">
            <a:schemeClr val="dk1"/>
          </a:fillRef>
          <a:effectRef idx="1">
            <a:schemeClr val="dk1"/>
          </a:effectRef>
          <a:fontRef idx="minor">
            <a:schemeClr val="dk1"/>
          </a:fontRef>
        </p:style>
      </p:cxnSp>
      <p:cxnSp>
        <p:nvCxnSpPr>
          <p:cNvPr id="40" name="Egyenes összekötő nyíllal 35"/>
          <p:cNvCxnSpPr>
            <a:stCxn id="37" idx="2"/>
          </p:cNvCxnSpPr>
          <p:nvPr/>
        </p:nvCxnSpPr>
        <p:spPr>
          <a:xfrm rot="16200000" flipH="1">
            <a:off x="7885037" y="3816012"/>
            <a:ext cx="482352" cy="683936"/>
          </a:xfrm>
          <a:prstGeom prst="bentConnector3">
            <a:avLst>
              <a:gd name="adj1" fmla="val 50000"/>
            </a:avLst>
          </a:prstGeom>
          <a:ln w="38100">
            <a:solidFill>
              <a:schemeClr val="tx1">
                <a:lumMod val="75000"/>
              </a:schemeClr>
            </a:solidFill>
            <a:headEnd type="none" w="med" len="med"/>
            <a:tailEnd type="triangle" w="med" len="med"/>
          </a:ln>
        </p:spPr>
        <p:style>
          <a:lnRef idx="1">
            <a:schemeClr val="dk1"/>
          </a:lnRef>
          <a:fillRef idx="2">
            <a:schemeClr val="dk1"/>
          </a:fillRef>
          <a:effectRef idx="1">
            <a:schemeClr val="dk1"/>
          </a:effectRef>
          <a:fontRef idx="minor">
            <a:schemeClr val="dk1"/>
          </a:fontRef>
        </p:style>
      </p:cxnSp>
      <p:cxnSp>
        <p:nvCxnSpPr>
          <p:cNvPr id="41" name="Egyenes összekötő nyíllal 36"/>
          <p:cNvCxnSpPr>
            <a:stCxn id="37" idx="2"/>
            <a:endCxn id="34" idx="0"/>
          </p:cNvCxnSpPr>
          <p:nvPr/>
        </p:nvCxnSpPr>
        <p:spPr>
          <a:xfrm rot="5400000">
            <a:off x="7225053" y="3848476"/>
            <a:ext cx="490865" cy="627520"/>
          </a:xfrm>
          <a:prstGeom prst="bentConnector3">
            <a:avLst>
              <a:gd name="adj1" fmla="val 50000"/>
            </a:avLst>
          </a:prstGeom>
          <a:ln w="38100">
            <a:solidFill>
              <a:schemeClr val="tx1">
                <a:lumMod val="75000"/>
              </a:schemeClr>
            </a:solidFill>
            <a:headEnd type="none" w="med" len="med"/>
            <a:tailEnd type="triangle" w="med" len="med"/>
          </a:ln>
        </p:spPr>
        <p:style>
          <a:lnRef idx="1">
            <a:schemeClr val="dk1"/>
          </a:lnRef>
          <a:fillRef idx="2">
            <a:schemeClr val="dk1"/>
          </a:fillRef>
          <a:effectRef idx="1">
            <a:schemeClr val="dk1"/>
          </a:effectRef>
          <a:fontRef idx="minor">
            <a:schemeClr val="dk1"/>
          </a:fontRef>
        </p:style>
      </p:cxnSp>
      <p:sp>
        <p:nvSpPr>
          <p:cNvPr id="43" name="AutoShape 17"/>
          <p:cNvSpPr>
            <a:spLocks noChangeArrowheads="1"/>
          </p:cNvSpPr>
          <p:nvPr/>
        </p:nvSpPr>
        <p:spPr bwMode="auto">
          <a:xfrm>
            <a:off x="7858148" y="4399156"/>
            <a:ext cx="1250356" cy="783193"/>
          </a:xfrm>
          <a:prstGeom prst="flowChartAlternateProcess">
            <a:avLst/>
          </a:prstGeom>
          <a:ln>
            <a:headEnd/>
            <a:tailEnd/>
          </a:ln>
        </p:spPr>
        <p:style>
          <a:lnRef idx="1">
            <a:schemeClr val="dk1"/>
          </a:lnRef>
          <a:fillRef idx="2">
            <a:schemeClr val="dk1"/>
          </a:fillRef>
          <a:effectRef idx="1">
            <a:schemeClr val="dk1"/>
          </a:effectRef>
          <a:fontRef idx="minor">
            <a:schemeClr val="dk1"/>
          </a:fontRef>
        </p:style>
        <p:txBody>
          <a:bodyPr wrap="square" anchor="ctr">
            <a:spAutoFit/>
          </a:bodyPr>
          <a:lstStyle/>
          <a:p>
            <a:pPr algn="ctr">
              <a:defRPr/>
            </a:pPr>
            <a:r>
              <a:rPr lang="en-US" sz="1000" b="1" dirty="0" smtClean="0">
                <a:solidFill>
                  <a:schemeClr val="bg1"/>
                </a:solidFill>
                <a:effectLst>
                  <a:outerShdw blurRad="38100" dist="38100" dir="2700000" algn="tl">
                    <a:srgbClr val="000000">
                      <a:alpha val="43137"/>
                    </a:srgbClr>
                  </a:outerShdw>
                </a:effectLst>
                <a:latin typeface="+mj-lt"/>
              </a:rPr>
              <a:t>Social administration </a:t>
            </a:r>
          </a:p>
          <a:p>
            <a:pPr algn="ctr">
              <a:defRPr/>
            </a:pPr>
            <a:r>
              <a:rPr lang="en-US" sz="1000" b="1" dirty="0" smtClean="0">
                <a:solidFill>
                  <a:schemeClr val="bg1"/>
                </a:solidFill>
                <a:effectLst>
                  <a:outerShdw blurRad="38100" dist="38100" dir="2700000" algn="tl">
                    <a:srgbClr val="000000">
                      <a:alpha val="43137"/>
                    </a:srgbClr>
                  </a:outerShdw>
                </a:effectLst>
                <a:latin typeface="+mj-lt"/>
              </a:rPr>
              <a:t>and supervision</a:t>
            </a:r>
            <a:endParaRPr lang="en-US" sz="1000" b="1" dirty="0">
              <a:solidFill>
                <a:schemeClr val="bg1"/>
              </a:solidFill>
              <a:effectLst>
                <a:outerShdw blurRad="38100" dist="38100" dir="2700000" algn="tl">
                  <a:srgbClr val="000000">
                    <a:alpha val="43137"/>
                  </a:srgbClr>
                </a:outerShdw>
              </a:effectLst>
              <a:latin typeface="+mj-lt"/>
            </a:endParaRPr>
          </a:p>
        </p:txBody>
      </p:sp>
      <p:cxnSp>
        <p:nvCxnSpPr>
          <p:cNvPr id="49" name="Egyenes összekötő nyíllal 35"/>
          <p:cNvCxnSpPr>
            <a:stCxn id="34" idx="2"/>
            <a:endCxn id="36" idx="0"/>
          </p:cNvCxnSpPr>
          <p:nvPr/>
        </p:nvCxnSpPr>
        <p:spPr>
          <a:xfrm rot="5400000">
            <a:off x="7003674" y="5508197"/>
            <a:ext cx="300126" cy="5976"/>
          </a:xfrm>
          <a:prstGeom prst="bentConnector3">
            <a:avLst>
              <a:gd name="adj1" fmla="val 50000"/>
            </a:avLst>
          </a:prstGeom>
          <a:ln w="38100">
            <a:solidFill>
              <a:schemeClr val="tx1">
                <a:lumMod val="75000"/>
              </a:schemeClr>
            </a:solidFill>
            <a:headEnd type="none" w="med" len="med"/>
            <a:tailEnd type="triangle" w="med" len="med"/>
          </a:ln>
        </p:spPr>
        <p:style>
          <a:lnRef idx="1">
            <a:schemeClr val="dk1"/>
          </a:lnRef>
          <a:fillRef idx="2">
            <a:schemeClr val="dk1"/>
          </a:fillRef>
          <a:effectRef idx="1">
            <a:schemeClr val="dk1"/>
          </a:effectRef>
          <a:fontRef idx="minor">
            <a:schemeClr val="dk1"/>
          </a:fontRef>
        </p:style>
      </p:cxnSp>
      <p:sp>
        <p:nvSpPr>
          <p:cNvPr id="57" name="Ellipszis 56"/>
          <p:cNvSpPr/>
          <p:nvPr/>
        </p:nvSpPr>
        <p:spPr>
          <a:xfrm>
            <a:off x="6301791" y="4365104"/>
            <a:ext cx="1698338" cy="2132856"/>
          </a:xfrm>
          <a:prstGeom prst="ellipse">
            <a:avLst/>
          </a:prstGeom>
          <a:noFill/>
          <a:ln>
            <a:solidFill>
              <a:srgbClr val="C0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hu-HU" sz="1600"/>
          </a:p>
        </p:txBody>
      </p:sp>
      <p:sp>
        <p:nvSpPr>
          <p:cNvPr id="60" name="Téglalap 59"/>
          <p:cNvSpPr/>
          <p:nvPr/>
        </p:nvSpPr>
        <p:spPr>
          <a:xfrm>
            <a:off x="2699792" y="4168995"/>
            <a:ext cx="3888432" cy="2248308"/>
          </a:xfrm>
          <a:prstGeom prst="rect">
            <a:avLst/>
          </a:prstGeom>
        </p:spPr>
        <p:txBody>
          <a:bodyPr wrap="square">
            <a:spAutoFit/>
          </a:bodyPr>
          <a:lstStyle/>
          <a:p>
            <a:pPr marL="547688" indent="-411163" eaLnBrk="0" hangingPunct="0">
              <a:lnSpc>
                <a:spcPct val="90000"/>
              </a:lnSpc>
              <a:spcBef>
                <a:spcPct val="20000"/>
              </a:spcBef>
              <a:buClr>
                <a:srgbClr val="F9F9F9"/>
              </a:buClr>
              <a:buSzPct val="65000"/>
              <a:buFont typeface="Wingdings 2" pitchFamily="18" charset="2"/>
              <a:buChar char=""/>
            </a:pPr>
            <a:r>
              <a:rPr lang="en-US" sz="1600" dirty="0" smtClean="0">
                <a:latin typeface="+mj-lt"/>
              </a:rPr>
              <a:t>NRSZH is authorized to establish the AT Logistic Center and develop </a:t>
            </a:r>
            <a:r>
              <a:rPr lang="hu-HU" sz="1600" dirty="0" smtClean="0">
                <a:latin typeface="+mj-lt"/>
              </a:rPr>
              <a:t>a </a:t>
            </a:r>
            <a:r>
              <a:rPr lang="en-US" sz="1600" dirty="0" smtClean="0">
                <a:latin typeface="+mj-lt"/>
              </a:rPr>
              <a:t>Hungarian </a:t>
            </a:r>
            <a:r>
              <a:rPr lang="en-US" sz="1600" dirty="0" smtClean="0">
                <a:latin typeface="+mj-lt"/>
              </a:rPr>
              <a:t>National AT Database</a:t>
            </a:r>
          </a:p>
          <a:p>
            <a:pPr marL="547688" indent="-411163" eaLnBrk="0" hangingPunct="0">
              <a:lnSpc>
                <a:spcPct val="90000"/>
              </a:lnSpc>
              <a:spcBef>
                <a:spcPct val="20000"/>
              </a:spcBef>
              <a:buClr>
                <a:srgbClr val="F9F9F9"/>
              </a:buClr>
              <a:buSzPct val="65000"/>
              <a:buFont typeface="Wingdings 2" pitchFamily="18" charset="2"/>
              <a:buChar char=""/>
            </a:pPr>
            <a:endParaRPr lang="en-US" sz="300" dirty="0" smtClean="0">
              <a:latin typeface="+mj-lt"/>
            </a:endParaRPr>
          </a:p>
          <a:p>
            <a:pPr marL="547688" indent="-411163" eaLnBrk="0" hangingPunct="0">
              <a:spcBef>
                <a:spcPct val="20000"/>
              </a:spcBef>
              <a:buClr>
                <a:srgbClr val="F9F9F9"/>
              </a:buClr>
              <a:buSzPct val="65000"/>
              <a:buFont typeface="Wingdings 2" pitchFamily="18" charset="2"/>
              <a:buChar char=""/>
            </a:pPr>
            <a:r>
              <a:rPr lang="en-US" dirty="0" smtClean="0">
                <a:latin typeface="+mj-lt"/>
              </a:rPr>
              <a:t>Organization: </a:t>
            </a:r>
          </a:p>
          <a:p>
            <a:pPr marL="1004888" lvl="2" indent="-411163" eaLnBrk="0" hangingPunct="0">
              <a:spcBef>
                <a:spcPct val="20000"/>
              </a:spcBef>
              <a:buClr>
                <a:srgbClr val="F9F9F9"/>
              </a:buClr>
              <a:buSzPct val="65000"/>
              <a:buFont typeface="Wingdings 2" pitchFamily="18" charset="2"/>
              <a:buChar char=""/>
            </a:pPr>
            <a:r>
              <a:rPr lang="en-US" sz="1600" dirty="0" smtClean="0">
                <a:latin typeface="+mj-lt"/>
              </a:rPr>
              <a:t>Head office in Budapest</a:t>
            </a:r>
          </a:p>
          <a:p>
            <a:pPr marL="1004888" lvl="2" indent="-411163" eaLnBrk="0" hangingPunct="0">
              <a:spcBef>
                <a:spcPct val="20000"/>
              </a:spcBef>
              <a:buClr>
                <a:srgbClr val="F9F9F9"/>
              </a:buClr>
              <a:buSzPct val="65000"/>
              <a:buFont typeface="Wingdings 2" pitchFamily="18" charset="2"/>
              <a:buChar char=""/>
            </a:pPr>
            <a:r>
              <a:rPr lang="en-US" sz="1600" dirty="0" smtClean="0">
                <a:latin typeface="+mj-lt"/>
              </a:rPr>
              <a:t>Directorates in 7 regions</a:t>
            </a:r>
          </a:p>
          <a:p>
            <a:pPr marL="1004888" lvl="2" indent="-411163" eaLnBrk="0" hangingPunct="0">
              <a:spcBef>
                <a:spcPct val="20000"/>
              </a:spcBef>
              <a:buClr>
                <a:srgbClr val="F9F9F9"/>
              </a:buClr>
              <a:buSzPct val="65000"/>
              <a:buFont typeface="Wingdings 2" pitchFamily="18" charset="2"/>
              <a:buChar char=""/>
            </a:pPr>
            <a:r>
              <a:rPr lang="en-US" sz="1600" dirty="0" smtClean="0">
                <a:latin typeface="+mj-lt"/>
              </a:rPr>
              <a:t>Branch in every county</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checkerboard(across)">
                                      <p:cBhvr>
                                        <p:cTn id="10" dur="500"/>
                                        <p:tgtEl>
                                          <p:spTgt spid="3">
                                            <p:txEl>
                                              <p:pRg st="3" end="3"/>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checkerboard(across)">
                                      <p:cBhvr>
                                        <p:cTn id="13" dur="500"/>
                                        <p:tgtEl>
                                          <p:spTgt spid="3">
                                            <p:txEl>
                                              <p:pRg st="4" end="4"/>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checkerboard(across)">
                                      <p:cBhvr>
                                        <p:cTn id="16" dur="500"/>
                                        <p:tgtEl>
                                          <p:spTgt spid="3">
                                            <p:txEl>
                                              <p:pRg st="5" end="5"/>
                                            </p:txEl>
                                          </p:spTgt>
                                        </p:tgtEl>
                                      </p:cBhvr>
                                    </p:animEffect>
                                  </p:childTnLst>
                                </p:cTn>
                              </p:par>
                            </p:childTnLst>
                          </p:cTn>
                        </p:par>
                        <p:par>
                          <p:cTn id="17" fill="hold">
                            <p:stCondLst>
                              <p:cond delay="500"/>
                            </p:stCondLst>
                            <p:childTnLst>
                              <p:par>
                                <p:cTn id="18" presetID="1" presetClass="entr" presetSubtype="0" fill="hold" grpId="0" nodeType="afterEffect">
                                  <p:stCondLst>
                                    <p:cond delay="0"/>
                                  </p:stCondLst>
                                  <p:childTnLst>
                                    <p:set>
                                      <p:cBhvr>
                                        <p:cTn id="19" dur="1" fill="hold">
                                          <p:stCondLst>
                                            <p:cond delay="0"/>
                                          </p:stCondLst>
                                        </p:cTn>
                                        <p:tgtEl>
                                          <p:spTgt spid="34"/>
                                        </p:tgtEl>
                                        <p:attrNameLst>
                                          <p:attrName>style.visibility</p:attrName>
                                        </p:attrNameLst>
                                      </p:cBhvr>
                                      <p:to>
                                        <p:strVal val="visible"/>
                                      </p:to>
                                    </p:se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0">
                                            <p:txEl>
                                              <p:pRg st="0" end="0"/>
                                            </p:txEl>
                                          </p:spTgt>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nodeType="afterEffect">
                                  <p:stCondLst>
                                    <p:cond delay="0"/>
                                  </p:stCondLst>
                                  <p:childTnLst>
                                    <p:set>
                                      <p:cBhvr>
                                        <p:cTn id="29" dur="1" fill="hold">
                                          <p:stCondLst>
                                            <p:cond delay="0"/>
                                          </p:stCondLst>
                                        </p:cTn>
                                        <p:tgtEl>
                                          <p:spTgt spid="49"/>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36"/>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57"/>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60">
                                            <p:txEl>
                                              <p:pRg st="2" end="2"/>
                                            </p:txEl>
                                          </p:spTgt>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60">
                                            <p:txEl>
                                              <p:pRg st="3" end="3"/>
                                            </p:txEl>
                                          </p:spTgt>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60">
                                            <p:txEl>
                                              <p:pRg st="4" end="4"/>
                                            </p:txEl>
                                          </p:spTgt>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60">
                                            <p:txEl>
                                              <p:pRg st="5" end="5"/>
                                            </p:txEl>
                                          </p:spTgt>
                                        </p:tgtEl>
                                        <p:attrNameLst>
                                          <p:attrName>style.visibility</p:attrName>
                                        </p:attrNameLst>
                                      </p:cBhvr>
                                      <p:to>
                                        <p:strVal val="visible"/>
                                      </p:to>
                                    </p:set>
                                  </p:childTnLst>
                                </p:cTn>
                              </p:par>
                            </p:childTnLst>
                          </p:cTn>
                        </p:par>
                        <p:par>
                          <p:cTn id="44" fill="hold">
                            <p:stCondLst>
                              <p:cond delay="0"/>
                            </p:stCondLst>
                            <p:childTnLst>
                              <p:par>
                                <p:cTn id="45" presetID="9" presetClass="entr" presetSubtype="0" fill="hold"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dissolve">
                                      <p:cBhvr>
                                        <p:cTn id="4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6" grpId="0" animBg="1"/>
      <p:bldP spid="43" grpId="0" animBg="1"/>
      <p:bldP spid="5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t>Our main objects</a:t>
            </a:r>
            <a:endParaRPr lang="en-US" dirty="0"/>
          </a:p>
        </p:txBody>
      </p:sp>
      <p:sp>
        <p:nvSpPr>
          <p:cNvPr id="3" name="Tartalom helye 2"/>
          <p:cNvSpPr>
            <a:spLocks noGrp="1"/>
          </p:cNvSpPr>
          <p:nvPr>
            <p:ph idx="1"/>
          </p:nvPr>
        </p:nvSpPr>
        <p:spPr>
          <a:xfrm>
            <a:off x="179512" y="1484784"/>
            <a:ext cx="8784976" cy="4708525"/>
          </a:xfrm>
        </p:spPr>
        <p:txBody>
          <a:bodyPr/>
          <a:lstStyle/>
          <a:p>
            <a:r>
              <a:rPr lang="en-US" sz="2000" dirty="0" smtClean="0"/>
              <a:t>Our basic role is</a:t>
            </a:r>
          </a:p>
          <a:p>
            <a:pPr lvl="1"/>
            <a:r>
              <a:rPr lang="en-US" sz="1800" dirty="0" smtClean="0"/>
              <a:t>To evaluate the physical and mental </a:t>
            </a:r>
            <a:r>
              <a:rPr lang="en-US" sz="1800" dirty="0" smtClean="0"/>
              <a:t>damage</a:t>
            </a:r>
            <a:r>
              <a:rPr lang="hu-HU" sz="1800" dirty="0" smtClean="0"/>
              <a:t>s of </a:t>
            </a:r>
            <a:r>
              <a:rPr lang="en-GB" sz="1800" dirty="0" smtClean="0"/>
              <a:t>clients</a:t>
            </a:r>
            <a:r>
              <a:rPr lang="en-US" sz="1800" dirty="0" smtClean="0"/>
              <a:t>, </a:t>
            </a:r>
            <a:endParaRPr lang="en-US" sz="1800" dirty="0" smtClean="0"/>
          </a:p>
          <a:p>
            <a:pPr lvl="1"/>
            <a:r>
              <a:rPr lang="en-US" sz="1800" dirty="0" smtClean="0"/>
              <a:t>To define the </a:t>
            </a:r>
            <a:r>
              <a:rPr lang="en-US" sz="1800" dirty="0" smtClean="0"/>
              <a:t>work</a:t>
            </a:r>
            <a:r>
              <a:rPr lang="hu-HU" sz="1800" dirty="0" smtClean="0"/>
              <a:t>ing </a:t>
            </a:r>
            <a:r>
              <a:rPr lang="en-GB" sz="1800" dirty="0" smtClean="0"/>
              <a:t>cap</a:t>
            </a:r>
            <a:r>
              <a:rPr lang="en-US" sz="1800" dirty="0" smtClean="0"/>
              <a:t>ability</a:t>
            </a:r>
            <a:r>
              <a:rPr lang="en-US" sz="1800" dirty="0" smtClean="0"/>
              <a:t>,</a:t>
            </a:r>
          </a:p>
          <a:p>
            <a:pPr lvl="1"/>
            <a:r>
              <a:rPr lang="en-US" sz="1800" dirty="0" smtClean="0"/>
              <a:t>To determine the perspectives of the rehabilitation of the people needing complex </a:t>
            </a:r>
            <a:r>
              <a:rPr lang="hu-HU" sz="1800" dirty="0" smtClean="0"/>
              <a:t>(</a:t>
            </a:r>
            <a:r>
              <a:rPr lang="en-GB" sz="1800" dirty="0" smtClean="0"/>
              <a:t>medical</a:t>
            </a:r>
            <a:r>
              <a:rPr lang="hu-HU" sz="1800" dirty="0" smtClean="0"/>
              <a:t>, </a:t>
            </a:r>
            <a:r>
              <a:rPr lang="en-GB" sz="1800" dirty="0" smtClean="0"/>
              <a:t>social</a:t>
            </a:r>
            <a:r>
              <a:rPr lang="hu-HU" sz="1800" dirty="0" smtClean="0"/>
              <a:t> and </a:t>
            </a:r>
            <a:r>
              <a:rPr lang="en-GB" sz="1800" dirty="0" smtClean="0"/>
              <a:t>occupational</a:t>
            </a:r>
            <a:r>
              <a:rPr lang="hu-HU" sz="1800" dirty="0" smtClean="0"/>
              <a:t>) </a:t>
            </a:r>
            <a:r>
              <a:rPr lang="en-US" sz="1800" dirty="0" smtClean="0"/>
              <a:t>rehabilitation.</a:t>
            </a:r>
            <a:endParaRPr lang="en-US" sz="1800" dirty="0" smtClean="0"/>
          </a:p>
          <a:p>
            <a:endParaRPr lang="en-US" sz="2000" dirty="0" smtClean="0"/>
          </a:p>
          <a:p>
            <a:r>
              <a:rPr lang="en-US" sz="2000" dirty="0" smtClean="0"/>
              <a:t>Implement the base of the complex rehabilitation according to international trends</a:t>
            </a:r>
          </a:p>
          <a:p>
            <a:pPr lvl="1"/>
            <a:r>
              <a:rPr lang="en-US" sz="1800" dirty="0" smtClean="0"/>
              <a:t>integrate </a:t>
            </a:r>
            <a:r>
              <a:rPr lang="en-US" sz="1800" dirty="0" smtClean="0"/>
              <a:t>the AT tools into the complex process</a:t>
            </a:r>
          </a:p>
          <a:p>
            <a:pPr lvl="1"/>
            <a:r>
              <a:rPr lang="en-GB" sz="1800" dirty="0" smtClean="0"/>
              <a:t>using</a:t>
            </a:r>
            <a:r>
              <a:rPr lang="en-US" sz="1800" dirty="0" smtClean="0"/>
              <a:t> </a:t>
            </a:r>
            <a:r>
              <a:rPr lang="en-US" sz="1800" dirty="0" smtClean="0"/>
              <a:t>the ISO and ICF code system</a:t>
            </a:r>
          </a:p>
          <a:p>
            <a:pPr lvl="1"/>
            <a:endParaRPr lang="en-US" sz="1800" dirty="0" smtClean="0"/>
          </a:p>
          <a:p>
            <a:r>
              <a:rPr lang="en-US" sz="2000" dirty="0" smtClean="0"/>
              <a:t>To respond to the changing environment (new tasks, governmental structural reorganization)</a:t>
            </a:r>
          </a:p>
          <a:p>
            <a:pPr lvl="1">
              <a:buNone/>
            </a:pPr>
            <a:endParaRPr lang="en-US" sz="1800" dirty="0" smtClean="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42852"/>
            <a:ext cx="8229600" cy="1143000"/>
          </a:xfrm>
        </p:spPr>
        <p:txBody>
          <a:bodyPr>
            <a:normAutofit/>
          </a:bodyPr>
          <a:lstStyle/>
          <a:p>
            <a:r>
              <a:rPr lang="en-GB" sz="3200" dirty="0" smtClean="0"/>
              <a:t>Main questions and changing trends </a:t>
            </a:r>
            <a:endParaRPr lang="en-GB" sz="3200" dirty="0"/>
          </a:p>
        </p:txBody>
      </p:sp>
      <p:sp>
        <p:nvSpPr>
          <p:cNvPr id="3" name="Tartalom helye 2"/>
          <p:cNvSpPr>
            <a:spLocks noGrp="1"/>
          </p:cNvSpPr>
          <p:nvPr>
            <p:ph idx="1"/>
          </p:nvPr>
        </p:nvSpPr>
        <p:spPr>
          <a:xfrm>
            <a:off x="179512" y="1142984"/>
            <a:ext cx="8784976" cy="4708525"/>
          </a:xfrm>
        </p:spPr>
        <p:txBody>
          <a:bodyPr>
            <a:noAutofit/>
          </a:bodyPr>
          <a:lstStyle/>
          <a:p>
            <a:pPr marL="593725" indent="-457200">
              <a:buFont typeface="+mj-lt"/>
              <a:buAutoNum type="arabicPeriod"/>
            </a:pPr>
            <a:r>
              <a:rPr lang="en-US" sz="2000" dirty="0" smtClean="0"/>
              <a:t>Focus</a:t>
            </a:r>
            <a:r>
              <a:rPr lang="hu-HU" sz="2000" dirty="0" smtClean="0"/>
              <a:t>ing</a:t>
            </a:r>
            <a:r>
              <a:rPr lang="en-US" sz="2000" dirty="0" smtClean="0"/>
              <a:t> </a:t>
            </a:r>
            <a:r>
              <a:rPr lang="en-US" sz="2000" dirty="0" smtClean="0"/>
              <a:t>on the possibility of rehabilitation, not </a:t>
            </a:r>
            <a:r>
              <a:rPr lang="en-US" sz="2000" dirty="0" smtClean="0"/>
              <a:t>on</a:t>
            </a:r>
            <a:r>
              <a:rPr lang="hu-HU" sz="2000" dirty="0" smtClean="0"/>
              <a:t> </a:t>
            </a:r>
            <a:r>
              <a:rPr lang="en-GB" sz="2000" dirty="0" smtClean="0"/>
              <a:t>to</a:t>
            </a:r>
            <a:r>
              <a:rPr lang="en-US" sz="2000" dirty="0" smtClean="0"/>
              <a:t> </a:t>
            </a:r>
            <a:r>
              <a:rPr lang="en-US" sz="2000" dirty="0" smtClean="0"/>
              <a:t>the </a:t>
            </a:r>
            <a:r>
              <a:rPr lang="en-GB" sz="2000" dirty="0" smtClean="0"/>
              <a:t>lost capabilities</a:t>
            </a:r>
          </a:p>
          <a:p>
            <a:pPr lvl="2"/>
            <a:r>
              <a:rPr lang="en-US" sz="1600" i="1" dirty="0" smtClean="0"/>
              <a:t>Is </a:t>
            </a:r>
            <a:r>
              <a:rPr lang="en-US" sz="1600" i="1" dirty="0" smtClean="0"/>
              <a:t>the client </a:t>
            </a:r>
            <a:r>
              <a:rPr lang="en-GB" sz="1600" i="1" dirty="0" smtClean="0"/>
              <a:t>e</a:t>
            </a:r>
            <a:r>
              <a:rPr lang="hu-HU" sz="1600" i="1" dirty="0" smtClean="0"/>
              <a:t>.</a:t>
            </a:r>
            <a:r>
              <a:rPr lang="en-GB" sz="1600" i="1" dirty="0" smtClean="0"/>
              <a:t>g.</a:t>
            </a:r>
            <a:r>
              <a:rPr lang="hu-HU" sz="1600" i="1" dirty="0" smtClean="0"/>
              <a:t> </a:t>
            </a:r>
            <a:r>
              <a:rPr lang="en-US" sz="1600" i="1" dirty="0" smtClean="0"/>
              <a:t>60 </a:t>
            </a:r>
            <a:r>
              <a:rPr lang="en-US" sz="1600" i="1" dirty="0" smtClean="0"/>
              <a:t>percent disabled or has the client 40 percent of capabilities remained?</a:t>
            </a:r>
            <a:endParaRPr lang="en-US" sz="1200" i="1" dirty="0" smtClean="0"/>
          </a:p>
          <a:p>
            <a:endParaRPr lang="en-US" sz="800" dirty="0" smtClean="0"/>
          </a:p>
          <a:p>
            <a:pPr marL="593725" indent="-457200">
              <a:buFont typeface="+mj-lt"/>
              <a:buAutoNum type="arabicPeriod" startAt="2"/>
            </a:pPr>
            <a:r>
              <a:rPr lang="en-US" sz="2000" dirty="0" smtClean="0"/>
              <a:t>Appropriate level of equity beside the strict professional-medical aspects</a:t>
            </a:r>
          </a:p>
          <a:p>
            <a:pPr lvl="2"/>
            <a:r>
              <a:rPr lang="en-US" sz="1600" i="1" dirty="0" smtClean="0"/>
              <a:t>How much could be the professional-medical considerations affected by the equity considerations?</a:t>
            </a:r>
          </a:p>
          <a:p>
            <a:pPr lvl="2">
              <a:buNone/>
            </a:pPr>
            <a:endParaRPr lang="en-US" sz="900" dirty="0" smtClean="0"/>
          </a:p>
          <a:p>
            <a:pPr marL="593725" indent="-457200">
              <a:buFont typeface="+mj-lt"/>
              <a:buAutoNum type="arabicPeriod" startAt="2"/>
            </a:pPr>
            <a:r>
              <a:rPr lang="en-US" sz="2000" dirty="0" smtClean="0">
                <a:sym typeface="Wingdings" pitchFamily="2" charset="2"/>
              </a:rPr>
              <a:t>Assistive technology: </a:t>
            </a:r>
            <a:r>
              <a:rPr lang="en-US" sz="2000" dirty="0" smtClean="0"/>
              <a:t>extension of outlook and accessibility</a:t>
            </a:r>
            <a:endParaRPr lang="en-US" sz="2000" dirty="0" smtClean="0">
              <a:sym typeface="Wingdings" pitchFamily="2" charset="2"/>
            </a:endParaRPr>
          </a:p>
          <a:p>
            <a:pPr lvl="2"/>
            <a:r>
              <a:rPr lang="en-US" sz="1600" i="1" dirty="0" smtClean="0"/>
              <a:t>How can be achieved that all of the indigents get access to the full spectrum of AT tools (not only the officially disabled, but also those who an AT tool could help in daily routine)?</a:t>
            </a:r>
          </a:p>
          <a:p>
            <a:pPr lvl="2"/>
            <a:r>
              <a:rPr lang="en-US" sz="1600" i="1" dirty="0" smtClean="0"/>
              <a:t>How can we respond to the anomalies of the Hungarian Healthcare System (e.g. term of limitation of the </a:t>
            </a:r>
            <a:r>
              <a:rPr lang="en-US" sz="1600" i="1" dirty="0" err="1" smtClean="0"/>
              <a:t>subventioned</a:t>
            </a:r>
            <a:r>
              <a:rPr lang="en-US" sz="1600" i="1" dirty="0" smtClean="0"/>
              <a:t> AT tools can be too long for a dynamic recovery)?</a:t>
            </a:r>
          </a:p>
          <a:p>
            <a:pPr lvl="0"/>
            <a:endParaRPr lang="en-US" sz="800" dirty="0" smtClean="0">
              <a:solidFill>
                <a:prstClr val="white"/>
              </a:solidFill>
            </a:endParaRPr>
          </a:p>
          <a:p>
            <a:pPr marL="593725" indent="-457200">
              <a:buFont typeface="+mj-lt"/>
              <a:buAutoNum type="arabicPeriod" startAt="4"/>
            </a:pPr>
            <a:r>
              <a:rPr lang="en-US" sz="2000" dirty="0" smtClean="0"/>
              <a:t>Evidence based operation</a:t>
            </a:r>
          </a:p>
          <a:p>
            <a:pPr lvl="2"/>
            <a:r>
              <a:rPr lang="en-US" sz="1600" i="1" dirty="0" smtClean="0"/>
              <a:t>How is it possible to adjust our provided services to the real needs?</a:t>
            </a:r>
          </a:p>
        </p:txBody>
      </p:sp>
      <p:sp>
        <p:nvSpPr>
          <p:cNvPr id="4" name="Dia számának helye 3"/>
          <p:cNvSpPr>
            <a:spLocks noGrp="1"/>
          </p:cNvSpPr>
          <p:nvPr>
            <p:ph type="sldNum" sz="quarter" idx="12"/>
          </p:nvPr>
        </p:nvSpPr>
        <p:spPr/>
        <p:txBody>
          <a:bodyPr/>
          <a:lstStyle/>
          <a:p>
            <a:pPr>
              <a:defRPr/>
            </a:pPr>
            <a:fld id="{20D76599-E5B0-429F-A41B-8C090A21C3F2}" type="slidenum">
              <a:rPr lang="hu-HU" smtClean="0"/>
              <a:pPr>
                <a:defRPr/>
              </a:pPr>
              <a:t>4</a:t>
            </a:fld>
            <a:endParaRPr lang="hu-HU"/>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err="1" smtClean="0"/>
              <a:t>Complex</a:t>
            </a:r>
            <a:r>
              <a:rPr lang="hu-HU" dirty="0" smtClean="0"/>
              <a:t> </a:t>
            </a:r>
            <a:r>
              <a:rPr lang="hu-HU" dirty="0" err="1" smtClean="0"/>
              <a:t>evaluation</a:t>
            </a:r>
            <a:r>
              <a:rPr lang="hu-HU" dirty="0" smtClean="0"/>
              <a:t> </a:t>
            </a:r>
            <a:r>
              <a:rPr lang="hu-HU" dirty="0" err="1" smtClean="0"/>
              <a:t>for</a:t>
            </a:r>
            <a:r>
              <a:rPr lang="hu-HU" dirty="0" smtClean="0"/>
              <a:t> </a:t>
            </a:r>
            <a:r>
              <a:rPr lang="hu-HU" dirty="0" err="1" smtClean="0"/>
              <a:t>the</a:t>
            </a:r>
            <a:r>
              <a:rPr lang="hu-HU" dirty="0" smtClean="0"/>
              <a:t> </a:t>
            </a:r>
            <a:r>
              <a:rPr lang="hu-HU" dirty="0" err="1" smtClean="0"/>
              <a:t>complex</a:t>
            </a:r>
            <a:r>
              <a:rPr lang="hu-HU" dirty="0" smtClean="0"/>
              <a:t> </a:t>
            </a:r>
            <a:r>
              <a:rPr lang="hu-HU" dirty="0" err="1" smtClean="0"/>
              <a:t>rehabilitation</a:t>
            </a:r>
            <a:endParaRPr lang="hu-HU" dirty="0"/>
          </a:p>
        </p:txBody>
      </p:sp>
      <p:sp>
        <p:nvSpPr>
          <p:cNvPr id="3" name="Tartalom helye 2"/>
          <p:cNvSpPr>
            <a:spLocks noGrp="1"/>
          </p:cNvSpPr>
          <p:nvPr>
            <p:ph idx="1"/>
          </p:nvPr>
        </p:nvSpPr>
        <p:spPr>
          <a:xfrm>
            <a:off x="251520" y="1600200"/>
            <a:ext cx="8640960" cy="4708525"/>
          </a:xfrm>
        </p:spPr>
        <p:txBody>
          <a:bodyPr/>
          <a:lstStyle/>
          <a:p>
            <a:r>
              <a:rPr lang="en-US" sz="2000" dirty="0" smtClean="0"/>
              <a:t>Complex medical, social, educational and work rehabilitation  (not separated but interconnected parts)</a:t>
            </a:r>
          </a:p>
          <a:p>
            <a:r>
              <a:rPr lang="en-US" sz="2000" dirty="0" smtClean="0"/>
              <a:t>The supporting IT system is being developed</a:t>
            </a:r>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In the Complex Rehabilitation Committee:</a:t>
            </a:r>
          </a:p>
          <a:p>
            <a:pPr lvl="1"/>
            <a:r>
              <a:rPr lang="en-US" sz="1600" dirty="0" smtClean="0"/>
              <a:t>1 chairman (medical expert)</a:t>
            </a:r>
          </a:p>
          <a:p>
            <a:pPr lvl="1"/>
            <a:r>
              <a:rPr lang="en-US" sz="1600" dirty="0" smtClean="0"/>
              <a:t>1 medical expert</a:t>
            </a:r>
          </a:p>
        </p:txBody>
      </p:sp>
      <p:sp>
        <p:nvSpPr>
          <p:cNvPr id="4" name="Dia számának helye 3"/>
          <p:cNvSpPr>
            <a:spLocks noGrp="1"/>
          </p:cNvSpPr>
          <p:nvPr>
            <p:ph type="sldNum" sz="quarter" idx="12"/>
          </p:nvPr>
        </p:nvSpPr>
        <p:spPr/>
        <p:txBody>
          <a:bodyPr/>
          <a:lstStyle/>
          <a:p>
            <a:pPr>
              <a:defRPr/>
            </a:pPr>
            <a:fld id="{20D76599-E5B0-429F-A41B-8C090A21C3F2}" type="slidenum">
              <a:rPr lang="hu-HU" smtClean="0"/>
              <a:pPr>
                <a:defRPr/>
              </a:pPr>
              <a:t>5</a:t>
            </a:fld>
            <a:endParaRPr lang="hu-HU"/>
          </a:p>
        </p:txBody>
      </p:sp>
      <p:grpSp>
        <p:nvGrpSpPr>
          <p:cNvPr id="17" name="Csoportba foglalás 16"/>
          <p:cNvGrpSpPr/>
          <p:nvPr/>
        </p:nvGrpSpPr>
        <p:grpSpPr>
          <a:xfrm>
            <a:off x="2411760" y="2852936"/>
            <a:ext cx="4824536" cy="2592288"/>
            <a:chOff x="3262864" y="2420888"/>
            <a:chExt cx="6901079" cy="4064000"/>
          </a:xfrm>
        </p:grpSpPr>
        <p:sp>
          <p:nvSpPr>
            <p:cNvPr id="16" name="Lekerekített téglalap 15"/>
            <p:cNvSpPr/>
            <p:nvPr/>
          </p:nvSpPr>
          <p:spPr>
            <a:xfrm>
              <a:off x="3262864" y="2492895"/>
              <a:ext cx="5832648" cy="3888433"/>
            </a:xfrm>
            <a:prstGeom prst="roundRect">
              <a:avLst/>
            </a:prstGeom>
          </p:spPr>
          <p:style>
            <a:lnRef idx="1">
              <a:schemeClr val="dk1"/>
            </a:lnRef>
            <a:fillRef idx="2">
              <a:schemeClr val="dk1"/>
            </a:fillRef>
            <a:effectRef idx="1">
              <a:schemeClr val="dk1"/>
            </a:effectRef>
            <a:fontRef idx="minor">
              <a:schemeClr val="dk1"/>
            </a:fontRef>
          </p:style>
          <p:txBody>
            <a:bodyPr rtlCol="0" anchor="t"/>
            <a:lstStyle/>
            <a:p>
              <a:r>
                <a:rPr lang="en-US" smtClean="0"/>
                <a:t>Complex</a:t>
              </a:r>
            </a:p>
            <a:p>
              <a:r>
                <a:rPr lang="en-US" smtClean="0"/>
                <a:t>rehabilitation</a:t>
              </a:r>
              <a:endParaRPr lang="en-US"/>
            </a:p>
          </p:txBody>
        </p:sp>
        <p:graphicFrame>
          <p:nvGraphicFramePr>
            <p:cNvPr id="14" name="Diagram 13"/>
            <p:cNvGraphicFramePr/>
            <p:nvPr/>
          </p:nvGraphicFramePr>
          <p:xfrm>
            <a:off x="4067944" y="2420888"/>
            <a:ext cx="6095999"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sp>
        <p:nvSpPr>
          <p:cNvPr id="8" name="Téglalap 7"/>
          <p:cNvSpPr/>
          <p:nvPr/>
        </p:nvSpPr>
        <p:spPr>
          <a:xfrm>
            <a:off x="3635896" y="5877272"/>
            <a:ext cx="4824536" cy="634020"/>
          </a:xfrm>
          <a:prstGeom prst="rect">
            <a:avLst/>
          </a:prstGeom>
        </p:spPr>
        <p:txBody>
          <a:bodyPr wrap="square">
            <a:spAutoFit/>
          </a:bodyPr>
          <a:lstStyle/>
          <a:p>
            <a:pPr marL="868363" lvl="1" indent="-282575" eaLnBrk="0" hangingPunct="0">
              <a:spcBef>
                <a:spcPct val="20000"/>
              </a:spcBef>
              <a:buClr>
                <a:schemeClr val="tx1"/>
              </a:buClr>
              <a:buSzPct val="80000"/>
              <a:buFont typeface="Wingdings 2" pitchFamily="18" charset="2"/>
              <a:buChar char=""/>
            </a:pPr>
            <a:r>
              <a:rPr lang="en-US" sz="1600" dirty="0" smtClean="0">
                <a:latin typeface="+mj-lt"/>
              </a:rPr>
              <a:t>1 social expert </a:t>
            </a:r>
          </a:p>
          <a:p>
            <a:pPr marL="868363" lvl="1" indent="-282575" eaLnBrk="0" hangingPunct="0">
              <a:spcBef>
                <a:spcPct val="20000"/>
              </a:spcBef>
              <a:buClr>
                <a:schemeClr val="tx1"/>
              </a:buClr>
              <a:buSzPct val="80000"/>
              <a:buFont typeface="Wingdings 2" pitchFamily="18" charset="2"/>
              <a:buChar char=""/>
            </a:pPr>
            <a:r>
              <a:rPr lang="en-US" sz="1600" dirty="0" smtClean="0">
                <a:latin typeface="+mj-lt"/>
              </a:rPr>
              <a:t>1 employment</a:t>
            </a:r>
            <a:r>
              <a:rPr lang="hu-HU" sz="1600" dirty="0" smtClean="0">
                <a:latin typeface="+mj-lt"/>
              </a:rPr>
              <a:t> </a:t>
            </a:r>
            <a:r>
              <a:rPr lang="en-US" sz="1600" dirty="0" smtClean="0">
                <a:latin typeface="+mj-lt"/>
              </a:rPr>
              <a:t>rehabilitation expert</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par>
                          <p:cTn id="11" fill="hold">
                            <p:stCondLst>
                              <p:cond delay="0"/>
                            </p:stCondLst>
                            <p:childTnLst>
                              <p:par>
                                <p:cTn id="12" presetID="9" presetClass="entr" presetSubtype="0" fill="hold" nodeType="after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dissolve">
                                      <p:cBhvr>
                                        <p:cTn id="14" dur="500"/>
                                        <p:tgtEl>
                                          <p:spTgt spid="17"/>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par>
                          <p:cTn id="19" fill="hold">
                            <p:stCondLst>
                              <p:cond delay="0"/>
                            </p:stCondLst>
                            <p:childTnLst>
                              <p:par>
                                <p:cTn id="20" presetID="2" presetClass="entr" presetSubtype="4" fill="hold" nodeType="afterEffect">
                                  <p:stCondLst>
                                    <p:cond delay="0"/>
                                  </p:stCondLst>
                                  <p:childTnLst>
                                    <p:set>
                                      <p:cBhvr>
                                        <p:cTn id="21" dur="1" fill="hold">
                                          <p:stCondLst>
                                            <p:cond delay="0"/>
                                          </p:stCondLst>
                                        </p:cTn>
                                        <p:tgtEl>
                                          <p:spTgt spid="3">
                                            <p:txEl>
                                              <p:pRg st="11" end="11"/>
                                            </p:txEl>
                                          </p:spTgt>
                                        </p:tgtEl>
                                        <p:attrNameLst>
                                          <p:attrName>style.visibility</p:attrName>
                                        </p:attrNameLst>
                                      </p:cBhvr>
                                      <p:to>
                                        <p:strVal val="visible"/>
                                      </p:to>
                                    </p:set>
                                    <p:anim calcmode="lin" valueType="num">
                                      <p:cBhvr additive="base">
                                        <p:cTn id="22"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500"/>
                            </p:stCondLst>
                            <p:childTnLst>
                              <p:par>
                                <p:cTn id="25" presetID="2" presetClass="entr" presetSubtype="4" fill="hold" nodeType="after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anim calcmode="lin" valueType="num">
                                      <p:cBhvr additive="base">
                                        <p:cTn id="2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000"/>
                            </p:stCondLst>
                            <p:childTnLst>
                              <p:par>
                                <p:cTn id="30" presetID="2" presetClass="entr" presetSubtype="4" fill="hold" nodeType="after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 calcmode="lin" valueType="num">
                                      <p:cBhvr additive="base">
                                        <p:cTn id="32"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500"/>
                            </p:stCondLst>
                            <p:childTnLst>
                              <p:par>
                                <p:cTn id="35" presetID="2" presetClass="entr" presetSubtype="4" fill="hold" nodeType="afterEffect">
                                  <p:stCondLst>
                                    <p:cond delay="0"/>
                                  </p:stCondLst>
                                  <p:childTnLst>
                                    <p:set>
                                      <p:cBhvr>
                                        <p:cTn id="36" dur="1" fill="hold">
                                          <p:stCondLst>
                                            <p:cond delay="0"/>
                                          </p:stCondLst>
                                        </p:cTn>
                                        <p:tgtEl>
                                          <p:spTgt spid="8">
                                            <p:txEl>
                                              <p:pRg st="1" end="1"/>
                                            </p:txEl>
                                          </p:spTgt>
                                        </p:tgtEl>
                                        <p:attrNameLst>
                                          <p:attrName>style.visibility</p:attrName>
                                        </p:attrNameLst>
                                      </p:cBhvr>
                                      <p:to>
                                        <p:strVal val="visible"/>
                                      </p:to>
                                    </p:set>
                                    <p:anim calcmode="lin" valueType="num">
                                      <p:cBhvr additive="base">
                                        <p:cTn id="37"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en-US" smtClean="0"/>
              <a:t>Social and employment aspects of the complex rehabilitation</a:t>
            </a:r>
            <a:endParaRPr lang="en-US"/>
          </a:p>
        </p:txBody>
      </p:sp>
      <p:sp>
        <p:nvSpPr>
          <p:cNvPr id="3" name="Tartalom helye 2"/>
          <p:cNvSpPr>
            <a:spLocks noGrp="1"/>
          </p:cNvSpPr>
          <p:nvPr>
            <p:ph sz="half" idx="1"/>
          </p:nvPr>
        </p:nvSpPr>
        <p:spPr>
          <a:xfrm>
            <a:off x="107504" y="1600200"/>
            <a:ext cx="4464496" cy="4525963"/>
          </a:xfrm>
        </p:spPr>
        <p:txBody>
          <a:bodyPr/>
          <a:lstStyle/>
          <a:p>
            <a:pPr marL="355600" indent="-219075"/>
            <a:r>
              <a:rPr lang="en-US" sz="2000" b="1" dirty="0" smtClean="0"/>
              <a:t>Social aspect</a:t>
            </a:r>
            <a:r>
              <a:rPr lang="en-US" sz="2000" dirty="0" smtClean="0"/>
              <a:t> assures that the complex evaluation examines the whole person (not only the medical state, but the whole social environment as well)</a:t>
            </a:r>
          </a:p>
          <a:p>
            <a:endParaRPr lang="en-US" sz="2000" dirty="0" smtClean="0"/>
          </a:p>
          <a:p>
            <a:pPr marL="355600" indent="-219075"/>
            <a:r>
              <a:rPr lang="en-US" sz="2000" b="1" dirty="0" smtClean="0"/>
              <a:t>Our aims are </a:t>
            </a:r>
          </a:p>
          <a:p>
            <a:pPr lvl="1"/>
            <a:r>
              <a:rPr lang="en-US" sz="1800" dirty="0" smtClean="0"/>
              <a:t>To analyze, support and reinforce the client’s close environment and family </a:t>
            </a:r>
          </a:p>
          <a:p>
            <a:pPr lvl="1"/>
            <a:r>
              <a:rPr lang="en-US" sz="1800" dirty="0" smtClean="0"/>
              <a:t>To help the clients be </a:t>
            </a:r>
            <a:r>
              <a:rPr lang="en-US" sz="1800" dirty="0" smtClean="0"/>
              <a:t>a</a:t>
            </a:r>
            <a:r>
              <a:rPr lang="hu-HU" sz="1800" dirty="0" smtClean="0"/>
              <a:t>n </a:t>
            </a:r>
            <a:r>
              <a:rPr lang="en-GB" sz="1800" dirty="0" smtClean="0"/>
              <a:t>equal right</a:t>
            </a:r>
            <a:r>
              <a:rPr lang="en-US" sz="1800" dirty="0" smtClean="0"/>
              <a:t> </a:t>
            </a:r>
            <a:r>
              <a:rPr lang="en-US" sz="1800" dirty="0" smtClean="0"/>
              <a:t>member of the society again, according to their abilities</a:t>
            </a:r>
          </a:p>
          <a:p>
            <a:endParaRPr lang="en-US" sz="1800" dirty="0"/>
          </a:p>
        </p:txBody>
      </p:sp>
      <p:sp>
        <p:nvSpPr>
          <p:cNvPr id="4" name="Tartalom helye 3"/>
          <p:cNvSpPr>
            <a:spLocks noGrp="1"/>
          </p:cNvSpPr>
          <p:nvPr>
            <p:ph sz="half" idx="2"/>
          </p:nvPr>
        </p:nvSpPr>
        <p:spPr>
          <a:xfrm>
            <a:off x="4427984" y="1600200"/>
            <a:ext cx="4676328" cy="4525963"/>
          </a:xfrm>
        </p:spPr>
        <p:txBody>
          <a:bodyPr/>
          <a:lstStyle/>
          <a:p>
            <a:pPr marL="355600" indent="-233363"/>
            <a:r>
              <a:rPr lang="en-US" sz="2000" b="1" dirty="0" smtClean="0"/>
              <a:t>Employment aspect </a:t>
            </a:r>
            <a:r>
              <a:rPr lang="en-US" sz="2000" dirty="0" smtClean="0"/>
              <a:t>examines the former work conditions, the new possibilities and needs - based on the current capabilities</a:t>
            </a:r>
          </a:p>
          <a:p>
            <a:endParaRPr lang="en-US" sz="2000" dirty="0" smtClean="0"/>
          </a:p>
          <a:p>
            <a:pPr marL="355600" indent="-219075"/>
            <a:r>
              <a:rPr lang="en-US" sz="2000" b="1" dirty="0" smtClean="0"/>
              <a:t>Our aims are: </a:t>
            </a:r>
          </a:p>
          <a:p>
            <a:pPr lvl="1"/>
            <a:r>
              <a:rPr lang="en-US" sz="1800" dirty="0" smtClean="0"/>
              <a:t>To help clients be able to reintegrate the working society, according to their possibilities (by providing them the necessary help for employment)</a:t>
            </a:r>
          </a:p>
          <a:p>
            <a:pPr lvl="1"/>
            <a:r>
              <a:rPr lang="en-US" sz="1800" dirty="0" smtClean="0"/>
              <a:t>AT tools have a massive role in this procedure: Tools have to be defined  according to the period and the orientation of rehabilitation</a:t>
            </a:r>
          </a:p>
          <a:p>
            <a:pPr>
              <a:buNone/>
            </a:pPr>
            <a:r>
              <a:rPr lang="en-US" sz="2000" dirty="0" smtClean="0"/>
              <a:t>   </a:t>
            </a:r>
            <a:endParaRPr lang="en-US" sz="2000" dirty="0"/>
          </a:p>
        </p:txBody>
      </p:sp>
      <p:sp>
        <p:nvSpPr>
          <p:cNvPr id="5" name="Dia számának helye 4"/>
          <p:cNvSpPr>
            <a:spLocks noGrp="1"/>
          </p:cNvSpPr>
          <p:nvPr>
            <p:ph type="sldNum" sz="quarter" idx="12"/>
          </p:nvPr>
        </p:nvSpPr>
        <p:spPr/>
        <p:txBody>
          <a:bodyPr/>
          <a:lstStyle/>
          <a:p>
            <a:pPr>
              <a:defRPr/>
            </a:pPr>
            <a:fld id="{0FEE6D24-A17F-4CB4-AF85-415292D9C732}" type="slidenum">
              <a:rPr lang="en-US" smtClean="0"/>
              <a:pPr>
                <a:defRPr/>
              </a:pPr>
              <a:t>6</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 calcmode="lin" valueType="num">
                                      <p:cBhvr additive="base">
                                        <p:cTn id="3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4">
                                            <p:txEl>
                                              <p:pRg st="4" end="4"/>
                                            </p:txEl>
                                          </p:spTgt>
                                        </p:tgtEl>
                                        <p:attrNameLst>
                                          <p:attrName>style.visibility</p:attrName>
                                        </p:attrNameLst>
                                      </p:cBhvr>
                                      <p:to>
                                        <p:strVal val="visible"/>
                                      </p:to>
                                    </p:set>
                                    <p:anim calcmode="lin" valueType="num">
                                      <p:cBhvr additive="base">
                                        <p:cTn id="4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4">
                                            <p:txEl>
                                              <p:pRg st="5" end="5"/>
                                            </p:txEl>
                                          </p:spTgt>
                                        </p:tgtEl>
                                        <p:attrNameLst>
                                          <p:attrName>style.visibility</p:attrName>
                                        </p:attrNameLst>
                                      </p:cBhvr>
                                      <p:to>
                                        <p:strVal val="visible"/>
                                      </p:to>
                                    </p:set>
                                    <p:anim calcmode="lin" valueType="num">
                                      <p:cBhvr additive="base">
                                        <p:cTn id="4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err="1" smtClean="0"/>
              <a:t>Rehabilitation</a:t>
            </a:r>
            <a:r>
              <a:rPr lang="hu-HU" dirty="0" smtClean="0"/>
              <a:t> </a:t>
            </a:r>
            <a:r>
              <a:rPr lang="hu-HU" dirty="0" err="1" smtClean="0"/>
              <a:t>plan</a:t>
            </a:r>
            <a:endParaRPr lang="hu-HU" dirty="0"/>
          </a:p>
        </p:txBody>
      </p:sp>
      <p:sp>
        <p:nvSpPr>
          <p:cNvPr id="3" name="Tartalom helye 2"/>
          <p:cNvSpPr>
            <a:spLocks noGrp="1"/>
          </p:cNvSpPr>
          <p:nvPr>
            <p:ph idx="1"/>
          </p:nvPr>
        </p:nvSpPr>
        <p:spPr/>
        <p:txBody>
          <a:bodyPr/>
          <a:lstStyle/>
          <a:p>
            <a:r>
              <a:rPr lang="en-US" sz="1800" dirty="0" smtClean="0"/>
              <a:t>If our client </a:t>
            </a:r>
            <a:r>
              <a:rPr lang="en-GB" sz="1800" dirty="0" smtClean="0"/>
              <a:t>was</a:t>
            </a:r>
            <a:r>
              <a:rPr lang="hu-HU" sz="1800" dirty="0" smtClean="0"/>
              <a:t> </a:t>
            </a:r>
            <a:r>
              <a:rPr lang="en-GB" sz="1800" dirty="0" smtClean="0"/>
              <a:t>evaluated</a:t>
            </a:r>
            <a:r>
              <a:rPr lang="hu-HU" sz="1800" dirty="0" smtClean="0"/>
              <a:t> </a:t>
            </a:r>
            <a:r>
              <a:rPr lang="hu-HU" sz="1800" dirty="0" err="1" smtClean="0"/>
              <a:t>to</a:t>
            </a:r>
            <a:r>
              <a:rPr lang="hu-HU" sz="1800" dirty="0" smtClean="0"/>
              <a:t> be </a:t>
            </a:r>
            <a:r>
              <a:rPr lang="en-GB" sz="1800" dirty="0" smtClean="0"/>
              <a:t>suitable</a:t>
            </a:r>
            <a:r>
              <a:rPr lang="hu-HU" sz="1800" dirty="0" smtClean="0"/>
              <a:t> </a:t>
            </a:r>
            <a:r>
              <a:rPr lang="hu-HU" sz="1800" dirty="0" err="1" smtClean="0"/>
              <a:t>for</a:t>
            </a:r>
            <a:r>
              <a:rPr lang="hu-HU" sz="1800" dirty="0" smtClean="0"/>
              <a:t> </a:t>
            </a:r>
            <a:r>
              <a:rPr lang="en-GB" sz="1800" dirty="0" err="1" smtClean="0"/>
              <a:t>rehabilita</a:t>
            </a:r>
            <a:r>
              <a:rPr lang="hu-HU" sz="1800" dirty="0" err="1" smtClean="0"/>
              <a:t>tion</a:t>
            </a:r>
            <a:r>
              <a:rPr lang="en-US" sz="1800" dirty="0" smtClean="0"/>
              <a:t> </a:t>
            </a:r>
            <a:r>
              <a:rPr lang="en-US" sz="1800" dirty="0" smtClean="0"/>
              <a:t>(as a result of the complex evaluation), </a:t>
            </a:r>
            <a:r>
              <a:rPr lang="hu-HU" sz="1800" dirty="0" err="1" smtClean="0"/>
              <a:t>we</a:t>
            </a:r>
            <a:r>
              <a:rPr lang="en-US" sz="1800" dirty="0" smtClean="0"/>
              <a:t> help </a:t>
            </a:r>
            <a:r>
              <a:rPr lang="en-US" sz="1800" dirty="0" smtClean="0"/>
              <a:t>the client complete the rehabilitation process, </a:t>
            </a:r>
            <a:r>
              <a:rPr lang="hu-HU" sz="1800" dirty="0" smtClean="0"/>
              <a:t>and </a:t>
            </a:r>
            <a:r>
              <a:rPr lang="en-US" sz="1800" dirty="0" smtClean="0"/>
              <a:t>rehabilitation </a:t>
            </a:r>
            <a:r>
              <a:rPr lang="en-US" sz="1800" dirty="0" smtClean="0"/>
              <a:t>plan is prepared</a:t>
            </a:r>
          </a:p>
          <a:p>
            <a:endParaRPr lang="en-US" sz="1800" dirty="0" smtClean="0"/>
          </a:p>
          <a:p>
            <a:r>
              <a:rPr lang="en-US" sz="1800" dirty="0" smtClean="0"/>
              <a:t>Content of the Rehabilitation plan:</a:t>
            </a:r>
          </a:p>
          <a:p>
            <a:pPr lvl="1"/>
            <a:r>
              <a:rPr lang="en-US" sz="1600" dirty="0" smtClean="0"/>
              <a:t>Mix of medical, social and educational rehabilitation services, assistance and subsidies</a:t>
            </a:r>
          </a:p>
          <a:p>
            <a:pPr lvl="1"/>
            <a:r>
              <a:rPr lang="en-US" sz="1600" dirty="0" smtClean="0"/>
              <a:t>The rehabilitation process can be a type of personality development project</a:t>
            </a:r>
          </a:p>
          <a:p>
            <a:pPr lvl="1"/>
            <a:r>
              <a:rPr lang="en-US" sz="1600" dirty="0" smtClean="0"/>
              <a:t>Our agent and the client continuously follow up and update the plan</a:t>
            </a:r>
          </a:p>
          <a:p>
            <a:pPr lvl="1"/>
            <a:r>
              <a:rPr lang="en-US" sz="1600" dirty="0" smtClean="0"/>
              <a:t>ICF is specified in the planning phase, ISO is used for selecting the appropriate AT tool for the client</a:t>
            </a:r>
          </a:p>
          <a:p>
            <a:endParaRPr lang="en-US" sz="1800" dirty="0" smtClean="0"/>
          </a:p>
          <a:p>
            <a:r>
              <a:rPr lang="en-US" sz="1800" dirty="0" smtClean="0"/>
              <a:t>The success of complex rehabilitation often depends on the supply of appropriate medical aids and supporting technology</a:t>
            </a:r>
          </a:p>
          <a:p>
            <a:pPr lvl="1"/>
            <a:endParaRPr lang="en-US" sz="1600" dirty="0" smtClean="0"/>
          </a:p>
          <a:p>
            <a:pPr lvl="1">
              <a:buNone/>
            </a:pPr>
            <a:endParaRPr lang="en-US" sz="1600" dirty="0"/>
          </a:p>
        </p:txBody>
      </p:sp>
      <p:sp>
        <p:nvSpPr>
          <p:cNvPr id="4" name="Dia számának helye 3"/>
          <p:cNvSpPr>
            <a:spLocks noGrp="1"/>
          </p:cNvSpPr>
          <p:nvPr>
            <p:ph type="sldNum" sz="quarter" idx="12"/>
          </p:nvPr>
        </p:nvSpPr>
        <p:spPr/>
        <p:txBody>
          <a:bodyPr/>
          <a:lstStyle/>
          <a:p>
            <a:pPr>
              <a:defRPr/>
            </a:pPr>
            <a:fld id="{20D76599-E5B0-429F-A41B-8C090A21C3F2}" type="slidenum">
              <a:rPr lang="hu-HU" smtClean="0"/>
              <a:pPr>
                <a:defRPr/>
              </a:pPr>
              <a:t>7</a:t>
            </a:fld>
            <a:endParaRPr lang="hu-H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err="1" smtClean="0"/>
              <a:t>Researches</a:t>
            </a:r>
            <a:r>
              <a:rPr lang="hu-HU" dirty="0" smtClean="0"/>
              <a:t> </a:t>
            </a:r>
            <a:r>
              <a:rPr lang="hu-HU" dirty="0" err="1" smtClean="0"/>
              <a:t>to</a:t>
            </a:r>
            <a:r>
              <a:rPr lang="hu-HU" dirty="0" smtClean="0"/>
              <a:t> </a:t>
            </a:r>
            <a:r>
              <a:rPr lang="hu-HU" dirty="0" err="1" smtClean="0"/>
              <a:t>improve</a:t>
            </a:r>
            <a:r>
              <a:rPr lang="hu-HU" dirty="0" smtClean="0"/>
              <a:t> </a:t>
            </a:r>
            <a:r>
              <a:rPr lang="hu-HU" dirty="0" err="1" smtClean="0"/>
              <a:t>the</a:t>
            </a:r>
            <a:r>
              <a:rPr lang="hu-HU" dirty="0" smtClean="0"/>
              <a:t> </a:t>
            </a:r>
            <a:r>
              <a:rPr lang="hu-HU" dirty="0" err="1" smtClean="0"/>
              <a:t>efficiency</a:t>
            </a:r>
            <a:r>
              <a:rPr lang="hu-HU" dirty="0" smtClean="0"/>
              <a:t> of </a:t>
            </a:r>
            <a:r>
              <a:rPr lang="hu-HU" dirty="0" err="1" smtClean="0"/>
              <a:t>our</a:t>
            </a:r>
            <a:r>
              <a:rPr lang="hu-HU" dirty="0" smtClean="0"/>
              <a:t> </a:t>
            </a:r>
            <a:r>
              <a:rPr lang="hu-HU" dirty="0" err="1" smtClean="0"/>
              <a:t>services</a:t>
            </a:r>
            <a:endParaRPr lang="hu-HU" dirty="0"/>
          </a:p>
        </p:txBody>
      </p:sp>
      <p:sp>
        <p:nvSpPr>
          <p:cNvPr id="3" name="Tartalom helye 2"/>
          <p:cNvSpPr>
            <a:spLocks noGrp="1"/>
          </p:cNvSpPr>
          <p:nvPr>
            <p:ph idx="1"/>
          </p:nvPr>
        </p:nvSpPr>
        <p:spPr/>
        <p:txBody>
          <a:bodyPr/>
          <a:lstStyle/>
          <a:p>
            <a:r>
              <a:rPr lang="en-US" sz="2000" dirty="0" smtClean="0"/>
              <a:t>Social research: „</a:t>
            </a:r>
            <a:r>
              <a:rPr lang="en-US" sz="1800" dirty="0" smtClean="0"/>
              <a:t> The Social needs – motivations – of people participating in complex rehabilitation examination, and the types of social benefits they can use”</a:t>
            </a:r>
          </a:p>
          <a:p>
            <a:pPr lvl="1"/>
            <a:r>
              <a:rPr lang="en-US" sz="1600" dirty="0" smtClean="0"/>
              <a:t>Questionnaire in 2011, more than 16 000 answers</a:t>
            </a:r>
          </a:p>
          <a:p>
            <a:pPr lvl="1"/>
            <a:r>
              <a:rPr lang="en-US" sz="1600" dirty="0" smtClean="0"/>
              <a:t>Goals are: to get a picture about the most common social needs, obstacles, and to know weather they know and use the social benefits, available at the settlement</a:t>
            </a:r>
          </a:p>
          <a:p>
            <a:endParaRPr lang="en-US" sz="2000" dirty="0" smtClean="0"/>
          </a:p>
          <a:p>
            <a:r>
              <a:rPr lang="en-US" sz="2000" dirty="0" smtClean="0"/>
              <a:t>Based on the results, rehabilitation tools can give better answer for the real social needs</a:t>
            </a:r>
          </a:p>
          <a:p>
            <a:endParaRPr lang="en-US" sz="2000" dirty="0" smtClean="0"/>
          </a:p>
          <a:p>
            <a:r>
              <a:rPr lang="en-US" sz="2000" dirty="0" smtClean="0"/>
              <a:t>Employment research: in the planning phase</a:t>
            </a:r>
          </a:p>
          <a:p>
            <a:pPr lvl="1"/>
            <a:r>
              <a:rPr lang="en-US" sz="1600" dirty="0" smtClean="0"/>
              <a:t>Goals are: to get a picture about which distribute and information channel is the most effective for the AT tools, and about the most common problems concerning the accessibility and the Hungarian healthcare system of AT tools</a:t>
            </a:r>
          </a:p>
          <a:p>
            <a:pPr lvl="1"/>
            <a:endParaRPr lang="en-US" sz="1600" dirty="0"/>
          </a:p>
        </p:txBody>
      </p:sp>
      <p:sp>
        <p:nvSpPr>
          <p:cNvPr id="4" name="Dia számának helye 3"/>
          <p:cNvSpPr>
            <a:spLocks noGrp="1"/>
          </p:cNvSpPr>
          <p:nvPr>
            <p:ph type="sldNum" sz="quarter" idx="12"/>
          </p:nvPr>
        </p:nvSpPr>
        <p:spPr/>
        <p:txBody>
          <a:bodyPr/>
          <a:lstStyle/>
          <a:p>
            <a:pPr>
              <a:defRPr/>
            </a:pPr>
            <a:fld id="{20D76599-E5B0-429F-A41B-8C090A21C3F2}" type="slidenum">
              <a:rPr lang="hu-HU" smtClean="0"/>
              <a:pPr>
                <a:defRPr/>
              </a:pPr>
              <a:t>8</a:t>
            </a:fld>
            <a:endParaRPr lang="hu-HU"/>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en-US" dirty="0" smtClean="0"/>
              <a:t>Connection between the </a:t>
            </a:r>
            <a:r>
              <a:rPr lang="en-US" dirty="0" smtClean="0"/>
              <a:t>participants</a:t>
            </a:r>
            <a:r>
              <a:rPr lang="hu-HU" dirty="0" smtClean="0"/>
              <a:t> I.</a:t>
            </a:r>
            <a:endParaRPr lang="en-US" dirty="0"/>
          </a:p>
        </p:txBody>
      </p:sp>
      <p:sp>
        <p:nvSpPr>
          <p:cNvPr id="5" name="Téglalap 4"/>
          <p:cNvSpPr/>
          <p:nvPr/>
        </p:nvSpPr>
        <p:spPr>
          <a:xfrm>
            <a:off x="107504" y="1484784"/>
            <a:ext cx="8784976" cy="5112568"/>
          </a:xfrm>
          <a:prstGeom prst="rect">
            <a:avLst/>
          </a:prstGeom>
        </p:spPr>
        <p:style>
          <a:lnRef idx="1">
            <a:schemeClr val="dk1"/>
          </a:lnRef>
          <a:fillRef idx="2">
            <a:schemeClr val="dk1"/>
          </a:fillRef>
          <a:effectRef idx="1">
            <a:schemeClr val="dk1"/>
          </a:effectRef>
          <a:fontRef idx="minor">
            <a:schemeClr val="dk1"/>
          </a:fontRef>
        </p:style>
        <p:txBody>
          <a:bodyPr rtlCol="0" anchor="t"/>
          <a:lstStyle/>
          <a:p>
            <a:r>
              <a:rPr lang="en-US" sz="1600" b="1" smtClean="0">
                <a:latin typeface="+mj-lt"/>
              </a:rPr>
              <a:t>Complex rehabilitation</a:t>
            </a:r>
            <a:endParaRPr lang="en-US" sz="1600" b="1">
              <a:latin typeface="+mj-lt"/>
            </a:endParaRPr>
          </a:p>
        </p:txBody>
      </p:sp>
      <p:sp>
        <p:nvSpPr>
          <p:cNvPr id="28" name="Téglalap 27"/>
          <p:cNvSpPr/>
          <p:nvPr/>
        </p:nvSpPr>
        <p:spPr>
          <a:xfrm>
            <a:off x="251519" y="1844824"/>
            <a:ext cx="8471227" cy="4608512"/>
          </a:xfrm>
          <a:prstGeom prst="rect">
            <a:avLst/>
          </a:prstGeom>
        </p:spPr>
        <p:style>
          <a:lnRef idx="1">
            <a:schemeClr val="dk1"/>
          </a:lnRef>
          <a:fillRef idx="2">
            <a:schemeClr val="dk1"/>
          </a:fillRef>
          <a:effectRef idx="1">
            <a:schemeClr val="dk1"/>
          </a:effectRef>
          <a:fontRef idx="minor">
            <a:schemeClr val="dk1"/>
          </a:fontRef>
        </p:style>
        <p:txBody>
          <a:bodyPr rtlCol="0" anchor="t"/>
          <a:lstStyle/>
          <a:p>
            <a:r>
              <a:rPr lang="en-US" sz="1600" b="1" smtClean="0">
                <a:latin typeface="+mj-lt"/>
              </a:rPr>
              <a:t>Participants</a:t>
            </a:r>
            <a:endParaRPr lang="en-US" sz="1600" b="1">
              <a:latin typeface="+mj-lt"/>
            </a:endParaRPr>
          </a:p>
        </p:txBody>
      </p:sp>
      <p:sp>
        <p:nvSpPr>
          <p:cNvPr id="7" name="Ellipszis 6"/>
          <p:cNvSpPr/>
          <p:nvPr/>
        </p:nvSpPr>
        <p:spPr>
          <a:xfrm>
            <a:off x="2339752" y="1916832"/>
            <a:ext cx="2088232" cy="64807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smtClean="0">
                <a:latin typeface="+mj-lt"/>
              </a:rPr>
              <a:t>COMPLEX</a:t>
            </a:r>
          </a:p>
          <a:p>
            <a:pPr algn="ctr"/>
            <a:r>
              <a:rPr lang="en-US" sz="1100" smtClean="0">
                <a:latin typeface="+mj-lt"/>
              </a:rPr>
              <a:t>Rehabilitation  Committee</a:t>
            </a:r>
            <a:endParaRPr lang="en-US" sz="1100">
              <a:latin typeface="+mj-lt"/>
            </a:endParaRPr>
          </a:p>
        </p:txBody>
      </p:sp>
      <p:sp>
        <p:nvSpPr>
          <p:cNvPr id="16" name="Téglalap 15"/>
          <p:cNvSpPr/>
          <p:nvPr/>
        </p:nvSpPr>
        <p:spPr>
          <a:xfrm>
            <a:off x="2195736" y="2780928"/>
            <a:ext cx="4680520" cy="2088232"/>
          </a:xfrm>
          <a:prstGeom prst="rect">
            <a:avLst/>
          </a:prstGeom>
        </p:spPr>
        <p:style>
          <a:lnRef idx="1">
            <a:schemeClr val="dk1"/>
          </a:lnRef>
          <a:fillRef idx="2">
            <a:schemeClr val="dk1"/>
          </a:fillRef>
          <a:effectRef idx="1">
            <a:schemeClr val="dk1"/>
          </a:effectRef>
          <a:fontRef idx="minor">
            <a:schemeClr val="dk1"/>
          </a:fontRef>
        </p:style>
        <p:txBody>
          <a:bodyPr rtlCol="0" anchor="t"/>
          <a:lstStyle/>
          <a:p>
            <a:r>
              <a:rPr lang="en-US" sz="1400" b="1" smtClean="0">
                <a:latin typeface="+mj-lt"/>
              </a:rPr>
              <a:t>Supporting </a:t>
            </a:r>
          </a:p>
          <a:p>
            <a:r>
              <a:rPr lang="en-US" sz="1400" b="1" smtClean="0">
                <a:latin typeface="+mj-lt"/>
              </a:rPr>
              <a:t>IT systems</a:t>
            </a:r>
            <a:endParaRPr lang="en-US" sz="1400" b="1">
              <a:latin typeface="+mj-lt"/>
            </a:endParaRPr>
          </a:p>
        </p:txBody>
      </p:sp>
      <p:sp>
        <p:nvSpPr>
          <p:cNvPr id="17" name="Folyamatábra: Mágneslemez 16"/>
          <p:cNvSpPr/>
          <p:nvPr/>
        </p:nvSpPr>
        <p:spPr>
          <a:xfrm>
            <a:off x="2598658" y="3284984"/>
            <a:ext cx="1397278" cy="1179512"/>
          </a:xfrm>
          <a:prstGeom prst="flowChartMagneticDisk">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100" smtClean="0">
                <a:latin typeface="+mj-lt"/>
              </a:rPr>
              <a:t>Complex rehabilitation framework</a:t>
            </a:r>
            <a:endParaRPr lang="en-US" sz="1100">
              <a:latin typeface="+mj-lt"/>
            </a:endParaRPr>
          </a:p>
        </p:txBody>
      </p:sp>
      <p:sp>
        <p:nvSpPr>
          <p:cNvPr id="18" name="Folyamatábra: Mágneslemez 17"/>
          <p:cNvSpPr/>
          <p:nvPr/>
        </p:nvSpPr>
        <p:spPr>
          <a:xfrm>
            <a:off x="4457110" y="3401616"/>
            <a:ext cx="1123002" cy="963488"/>
          </a:xfrm>
          <a:prstGeom prst="flowChartMagneticDisk">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100" dirty="0" smtClean="0">
                <a:latin typeface="+mj-lt"/>
              </a:rPr>
              <a:t>Database of AT too</a:t>
            </a:r>
            <a:r>
              <a:rPr lang="hu-HU" sz="1100" dirty="0" smtClean="0">
                <a:latin typeface="+mj-lt"/>
              </a:rPr>
              <a:t>l</a:t>
            </a:r>
            <a:r>
              <a:rPr lang="en-US" sz="1100" dirty="0" smtClean="0">
                <a:latin typeface="+mj-lt"/>
              </a:rPr>
              <a:t>s</a:t>
            </a:r>
            <a:endParaRPr lang="en-US" sz="1100" dirty="0">
              <a:latin typeface="+mj-lt"/>
            </a:endParaRPr>
          </a:p>
        </p:txBody>
      </p:sp>
      <p:sp>
        <p:nvSpPr>
          <p:cNvPr id="19" name="Folyamatábra: Mágneslemez 18"/>
          <p:cNvSpPr/>
          <p:nvPr/>
        </p:nvSpPr>
        <p:spPr>
          <a:xfrm>
            <a:off x="5929322" y="3933056"/>
            <a:ext cx="874926" cy="864096"/>
          </a:xfrm>
          <a:prstGeom prst="flowChartMagneticDisk">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hu-HU" sz="900" dirty="0" smtClean="0">
                <a:latin typeface="+mj-lt"/>
              </a:rPr>
              <a:t>NHIFA</a:t>
            </a:r>
            <a:r>
              <a:rPr lang="en-US" sz="900" dirty="0" smtClean="0">
                <a:latin typeface="+mj-lt"/>
              </a:rPr>
              <a:t> </a:t>
            </a:r>
            <a:r>
              <a:rPr lang="hu-HU" sz="900" dirty="0" err="1" smtClean="0">
                <a:latin typeface="+mj-lt"/>
              </a:rPr>
              <a:t>subv</a:t>
            </a:r>
            <a:r>
              <a:rPr lang="hu-HU" sz="900" dirty="0" smtClean="0">
                <a:latin typeface="+mj-lt"/>
              </a:rPr>
              <a:t>. AT </a:t>
            </a:r>
            <a:r>
              <a:rPr lang="hu-HU" sz="900" dirty="0" err="1" smtClean="0">
                <a:latin typeface="+mj-lt"/>
              </a:rPr>
              <a:t>tool</a:t>
            </a:r>
            <a:r>
              <a:rPr lang="hu-HU" sz="900" dirty="0" smtClean="0">
                <a:latin typeface="+mj-lt"/>
              </a:rPr>
              <a:t> </a:t>
            </a:r>
            <a:r>
              <a:rPr lang="hu-HU" sz="900" dirty="0" err="1" smtClean="0">
                <a:latin typeface="+mj-lt"/>
              </a:rPr>
              <a:t>database</a:t>
            </a:r>
            <a:endParaRPr lang="en-US" sz="900" dirty="0">
              <a:latin typeface="+mj-lt"/>
            </a:endParaRPr>
          </a:p>
        </p:txBody>
      </p:sp>
      <p:sp>
        <p:nvSpPr>
          <p:cNvPr id="20" name="Folyamatábra: Mágneslemez 19"/>
          <p:cNvSpPr/>
          <p:nvPr/>
        </p:nvSpPr>
        <p:spPr>
          <a:xfrm>
            <a:off x="5969277" y="2996952"/>
            <a:ext cx="831387" cy="648072"/>
          </a:xfrm>
          <a:prstGeom prst="flowChartMagneticDisk">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050" dirty="0" smtClean="0">
                <a:latin typeface="+mj-lt"/>
              </a:rPr>
              <a:t>MEREK</a:t>
            </a:r>
            <a:r>
              <a:rPr lang="hu-HU" sz="1050" dirty="0" smtClean="0">
                <a:latin typeface="+mj-lt"/>
              </a:rPr>
              <a:t> </a:t>
            </a:r>
            <a:r>
              <a:rPr lang="hu-HU" sz="1050" dirty="0" err="1" smtClean="0">
                <a:latin typeface="+mj-lt"/>
              </a:rPr>
              <a:t>database</a:t>
            </a:r>
            <a:endParaRPr lang="en-US" sz="1050" dirty="0">
              <a:latin typeface="+mj-lt"/>
            </a:endParaRPr>
          </a:p>
        </p:txBody>
      </p:sp>
      <p:cxnSp>
        <p:nvCxnSpPr>
          <p:cNvPr id="22" name="Egyenes összekötő nyíllal 21"/>
          <p:cNvCxnSpPr>
            <a:stCxn id="18" idx="4"/>
            <a:endCxn id="20" idx="2"/>
          </p:cNvCxnSpPr>
          <p:nvPr/>
        </p:nvCxnSpPr>
        <p:spPr>
          <a:xfrm flipV="1">
            <a:off x="5580112" y="3320988"/>
            <a:ext cx="389165" cy="562372"/>
          </a:xfrm>
          <a:prstGeom prst="straightConnector1">
            <a:avLst/>
          </a:prstGeom>
          <a:ln>
            <a:solidFill>
              <a:schemeClr val="accent6">
                <a:lumMod val="50000"/>
              </a:schemeClr>
            </a:solidFill>
            <a:headEnd type="triangle" w="lg" len="lg"/>
            <a:tailEnd type="triangle" w="lg" len="lg"/>
          </a:ln>
        </p:spPr>
        <p:style>
          <a:lnRef idx="3">
            <a:schemeClr val="accent5"/>
          </a:lnRef>
          <a:fillRef idx="0">
            <a:schemeClr val="accent5"/>
          </a:fillRef>
          <a:effectRef idx="2">
            <a:schemeClr val="accent5"/>
          </a:effectRef>
          <a:fontRef idx="minor">
            <a:schemeClr val="tx1"/>
          </a:fontRef>
        </p:style>
      </p:cxnSp>
      <p:cxnSp>
        <p:nvCxnSpPr>
          <p:cNvPr id="23" name="Egyenes összekötő nyíllal 22"/>
          <p:cNvCxnSpPr>
            <a:stCxn id="18" idx="4"/>
            <a:endCxn id="19" idx="2"/>
          </p:cNvCxnSpPr>
          <p:nvPr/>
        </p:nvCxnSpPr>
        <p:spPr>
          <a:xfrm>
            <a:off x="5580112" y="3883360"/>
            <a:ext cx="349210" cy="481744"/>
          </a:xfrm>
          <a:prstGeom prst="straightConnector1">
            <a:avLst/>
          </a:prstGeom>
          <a:ln>
            <a:solidFill>
              <a:schemeClr val="accent6">
                <a:lumMod val="50000"/>
              </a:schemeClr>
            </a:solidFill>
            <a:headEnd type="triangle" w="lg" len="lg"/>
            <a:tailEnd type="triangle" w="lg" len="lg"/>
          </a:ln>
        </p:spPr>
        <p:style>
          <a:lnRef idx="3">
            <a:schemeClr val="accent5"/>
          </a:lnRef>
          <a:fillRef idx="0">
            <a:schemeClr val="accent5"/>
          </a:fillRef>
          <a:effectRef idx="2">
            <a:schemeClr val="accent5"/>
          </a:effectRef>
          <a:fontRef idx="minor">
            <a:schemeClr val="tx1"/>
          </a:fontRef>
        </p:style>
      </p:cxnSp>
      <p:cxnSp>
        <p:nvCxnSpPr>
          <p:cNvPr id="27" name="Egyenes összekötő nyíllal 26"/>
          <p:cNvCxnSpPr>
            <a:stCxn id="17" idx="4"/>
            <a:endCxn id="18" idx="2"/>
          </p:cNvCxnSpPr>
          <p:nvPr/>
        </p:nvCxnSpPr>
        <p:spPr>
          <a:xfrm>
            <a:off x="3995936" y="3874740"/>
            <a:ext cx="461174" cy="8620"/>
          </a:xfrm>
          <a:prstGeom prst="straightConnector1">
            <a:avLst/>
          </a:prstGeom>
          <a:ln>
            <a:solidFill>
              <a:schemeClr val="accent6">
                <a:lumMod val="50000"/>
              </a:schemeClr>
            </a:solidFill>
            <a:headEnd type="triangle" w="lg" len="lg"/>
            <a:tailEnd type="triangle" w="lg" len="lg"/>
          </a:ln>
        </p:spPr>
        <p:style>
          <a:lnRef idx="3">
            <a:schemeClr val="accent5"/>
          </a:lnRef>
          <a:fillRef idx="0">
            <a:schemeClr val="accent5"/>
          </a:fillRef>
          <a:effectRef idx="2">
            <a:schemeClr val="accent5"/>
          </a:effectRef>
          <a:fontRef idx="minor">
            <a:schemeClr val="tx1"/>
          </a:fontRef>
        </p:style>
      </p:cxnSp>
      <p:sp>
        <p:nvSpPr>
          <p:cNvPr id="29" name="Ellipszis 28"/>
          <p:cNvSpPr/>
          <p:nvPr/>
        </p:nvSpPr>
        <p:spPr>
          <a:xfrm>
            <a:off x="4860032" y="1988840"/>
            <a:ext cx="1656184" cy="57606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smtClean="0">
                <a:latin typeface="+mj-lt"/>
              </a:rPr>
              <a:t>Client</a:t>
            </a:r>
            <a:endParaRPr lang="en-US" sz="1100">
              <a:latin typeface="+mj-lt"/>
            </a:endParaRPr>
          </a:p>
        </p:txBody>
      </p:sp>
      <p:sp>
        <p:nvSpPr>
          <p:cNvPr id="39" name="Ellipszis 38"/>
          <p:cNvSpPr/>
          <p:nvPr/>
        </p:nvSpPr>
        <p:spPr>
          <a:xfrm>
            <a:off x="5148064" y="5157192"/>
            <a:ext cx="1656184" cy="57606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hu-HU" sz="1100" dirty="0" smtClean="0">
                <a:latin typeface="+mj-lt"/>
              </a:rPr>
              <a:t>EASTIN</a:t>
            </a:r>
            <a:endParaRPr lang="en-US" sz="1100" dirty="0">
              <a:latin typeface="+mj-lt"/>
            </a:endParaRPr>
          </a:p>
        </p:txBody>
      </p:sp>
      <p:sp>
        <p:nvSpPr>
          <p:cNvPr id="40" name="Ellipszis 39"/>
          <p:cNvSpPr/>
          <p:nvPr/>
        </p:nvSpPr>
        <p:spPr>
          <a:xfrm>
            <a:off x="4139952" y="5805264"/>
            <a:ext cx="1800200" cy="64807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dirty="0" smtClean="0">
                <a:latin typeface="+mj-lt"/>
              </a:rPr>
              <a:t>AT</a:t>
            </a:r>
            <a:r>
              <a:rPr lang="hu-HU" sz="1100" dirty="0" smtClean="0">
                <a:latin typeface="+mj-lt"/>
              </a:rPr>
              <a:t> </a:t>
            </a:r>
            <a:r>
              <a:rPr lang="hu-HU" sz="1100" dirty="0" err="1" smtClean="0">
                <a:latin typeface="+mj-lt"/>
              </a:rPr>
              <a:t>distributors</a:t>
            </a:r>
            <a:r>
              <a:rPr lang="hu-HU" sz="1100" dirty="0" smtClean="0">
                <a:latin typeface="+mj-lt"/>
              </a:rPr>
              <a:t> and </a:t>
            </a:r>
            <a:r>
              <a:rPr lang="hu-HU" sz="1100" dirty="0" err="1" smtClean="0">
                <a:latin typeface="+mj-lt"/>
              </a:rPr>
              <a:t>manufacturers</a:t>
            </a:r>
            <a:endParaRPr lang="en-US" sz="1100" dirty="0">
              <a:latin typeface="+mj-lt"/>
            </a:endParaRPr>
          </a:p>
        </p:txBody>
      </p:sp>
      <p:sp>
        <p:nvSpPr>
          <p:cNvPr id="41" name="Ellipszis 40"/>
          <p:cNvSpPr/>
          <p:nvPr/>
        </p:nvSpPr>
        <p:spPr>
          <a:xfrm>
            <a:off x="2555776" y="5301208"/>
            <a:ext cx="1944216" cy="70793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dirty="0" smtClean="0">
                <a:latin typeface="+mj-lt"/>
              </a:rPr>
              <a:t>Experts in the Logistic Centre</a:t>
            </a:r>
            <a:endParaRPr lang="en-US" sz="1100" dirty="0">
              <a:latin typeface="+mj-lt"/>
            </a:endParaRPr>
          </a:p>
        </p:txBody>
      </p:sp>
      <p:sp>
        <p:nvSpPr>
          <p:cNvPr id="42" name="Ellipszis 41"/>
          <p:cNvSpPr/>
          <p:nvPr/>
        </p:nvSpPr>
        <p:spPr>
          <a:xfrm>
            <a:off x="395536" y="2924944"/>
            <a:ext cx="1656184" cy="64807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tabLst>
                <a:tab pos="92075" algn="l"/>
              </a:tabLst>
            </a:pPr>
            <a:r>
              <a:rPr lang="en-US" sz="1100" smtClean="0">
                <a:latin typeface="+mj-lt"/>
              </a:rPr>
              <a:t>Authorities (e.g. NAV, MÁK)</a:t>
            </a:r>
            <a:endParaRPr lang="en-US" sz="1100">
              <a:latin typeface="+mj-lt"/>
            </a:endParaRPr>
          </a:p>
        </p:txBody>
      </p:sp>
      <p:sp>
        <p:nvSpPr>
          <p:cNvPr id="43" name="Ellipszis 42"/>
          <p:cNvSpPr/>
          <p:nvPr/>
        </p:nvSpPr>
        <p:spPr>
          <a:xfrm>
            <a:off x="323528" y="3645024"/>
            <a:ext cx="1728192" cy="64807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smtClean="0">
                <a:latin typeface="+mj-lt"/>
              </a:rPr>
              <a:t>General practicioner</a:t>
            </a:r>
            <a:endParaRPr lang="en-US" sz="1100">
              <a:latin typeface="+mj-lt"/>
            </a:endParaRPr>
          </a:p>
        </p:txBody>
      </p:sp>
      <p:sp>
        <p:nvSpPr>
          <p:cNvPr id="44" name="Ellipszis 43"/>
          <p:cNvSpPr/>
          <p:nvPr/>
        </p:nvSpPr>
        <p:spPr>
          <a:xfrm>
            <a:off x="285720" y="4437112"/>
            <a:ext cx="1857388" cy="72008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smtClean="0">
                <a:latin typeface="+mj-lt"/>
              </a:rPr>
              <a:t>Occupational health care expert</a:t>
            </a:r>
            <a:endParaRPr lang="en-US" sz="1100">
              <a:latin typeface="+mj-lt"/>
            </a:endParaRPr>
          </a:p>
        </p:txBody>
      </p:sp>
      <p:cxnSp>
        <p:nvCxnSpPr>
          <p:cNvPr id="51" name="Egyenes összekötő nyíllal 50"/>
          <p:cNvCxnSpPr>
            <a:stCxn id="42" idx="6"/>
            <a:endCxn id="17" idx="2"/>
          </p:cNvCxnSpPr>
          <p:nvPr/>
        </p:nvCxnSpPr>
        <p:spPr>
          <a:xfrm>
            <a:off x="2051720" y="3248980"/>
            <a:ext cx="546938" cy="625760"/>
          </a:xfrm>
          <a:prstGeom prst="straightConnector1">
            <a:avLst/>
          </a:prstGeom>
          <a:ln w="19050">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52" name="Egyenes összekötő nyíllal 51"/>
          <p:cNvCxnSpPr>
            <a:stCxn id="44" idx="6"/>
            <a:endCxn id="17" idx="2"/>
          </p:cNvCxnSpPr>
          <p:nvPr/>
        </p:nvCxnSpPr>
        <p:spPr>
          <a:xfrm flipV="1">
            <a:off x="2143108" y="3874740"/>
            <a:ext cx="455550" cy="922412"/>
          </a:xfrm>
          <a:prstGeom prst="straightConnector1">
            <a:avLst/>
          </a:prstGeom>
          <a:ln w="19050">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55" name="Egyenes összekötő nyíllal 54"/>
          <p:cNvCxnSpPr>
            <a:stCxn id="43" idx="6"/>
            <a:endCxn id="17" idx="2"/>
          </p:cNvCxnSpPr>
          <p:nvPr/>
        </p:nvCxnSpPr>
        <p:spPr>
          <a:xfrm flipV="1">
            <a:off x="2051720" y="3874740"/>
            <a:ext cx="546938" cy="94320"/>
          </a:xfrm>
          <a:prstGeom prst="straightConnector1">
            <a:avLst/>
          </a:prstGeom>
          <a:ln w="19050">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58" name="Egyenes összekötő nyíllal 57"/>
          <p:cNvCxnSpPr>
            <a:stCxn id="7" idx="4"/>
            <a:endCxn id="17" idx="1"/>
          </p:cNvCxnSpPr>
          <p:nvPr/>
        </p:nvCxnSpPr>
        <p:spPr>
          <a:xfrm flipH="1">
            <a:off x="3297297" y="2564904"/>
            <a:ext cx="86571" cy="720080"/>
          </a:xfrm>
          <a:prstGeom prst="straightConnector1">
            <a:avLst/>
          </a:prstGeom>
          <a:ln w="19050">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62" name="Egyenes összekötő nyíllal 61"/>
          <p:cNvCxnSpPr>
            <a:stCxn id="7" idx="4"/>
            <a:endCxn id="18" idx="1"/>
          </p:cNvCxnSpPr>
          <p:nvPr/>
        </p:nvCxnSpPr>
        <p:spPr>
          <a:xfrm>
            <a:off x="3383868" y="2564904"/>
            <a:ext cx="1634743" cy="836712"/>
          </a:xfrm>
          <a:prstGeom prst="straightConnector1">
            <a:avLst/>
          </a:prstGeom>
          <a:ln w="19050">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65" name="Egyenes összekötő nyíllal 64"/>
          <p:cNvCxnSpPr>
            <a:stCxn id="29" idx="4"/>
            <a:endCxn id="17" idx="1"/>
          </p:cNvCxnSpPr>
          <p:nvPr/>
        </p:nvCxnSpPr>
        <p:spPr>
          <a:xfrm flipH="1">
            <a:off x="3297297" y="2564904"/>
            <a:ext cx="2390827" cy="720080"/>
          </a:xfrm>
          <a:prstGeom prst="straightConnector1">
            <a:avLst/>
          </a:prstGeom>
          <a:ln w="19050">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68" name="Egyenes összekötő nyíllal 67"/>
          <p:cNvCxnSpPr>
            <a:stCxn id="29" idx="4"/>
            <a:endCxn id="18" idx="1"/>
          </p:cNvCxnSpPr>
          <p:nvPr/>
        </p:nvCxnSpPr>
        <p:spPr>
          <a:xfrm flipH="1">
            <a:off x="5018611" y="2564904"/>
            <a:ext cx="669513" cy="836712"/>
          </a:xfrm>
          <a:prstGeom prst="straightConnector1">
            <a:avLst/>
          </a:prstGeom>
          <a:ln w="19050">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71" name="Egyenes összekötő nyíllal 70"/>
          <p:cNvCxnSpPr>
            <a:stCxn id="39" idx="0"/>
            <a:endCxn id="18" idx="3"/>
          </p:cNvCxnSpPr>
          <p:nvPr/>
        </p:nvCxnSpPr>
        <p:spPr>
          <a:xfrm flipH="1" flipV="1">
            <a:off x="5018611" y="4365104"/>
            <a:ext cx="957545" cy="792088"/>
          </a:xfrm>
          <a:prstGeom prst="straightConnector1">
            <a:avLst/>
          </a:prstGeom>
          <a:ln w="19050">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74" name="Egyenes összekötő nyíllal 73"/>
          <p:cNvCxnSpPr>
            <a:stCxn id="40" idx="0"/>
            <a:endCxn id="18" idx="3"/>
          </p:cNvCxnSpPr>
          <p:nvPr/>
        </p:nvCxnSpPr>
        <p:spPr>
          <a:xfrm flipH="1" flipV="1">
            <a:off x="5018611" y="4365104"/>
            <a:ext cx="21441" cy="1440160"/>
          </a:xfrm>
          <a:prstGeom prst="straightConnector1">
            <a:avLst/>
          </a:prstGeom>
          <a:ln w="19050">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77" name="Egyenes összekötő nyíllal 76"/>
          <p:cNvCxnSpPr>
            <a:stCxn id="41" idx="0"/>
            <a:endCxn id="18" idx="3"/>
          </p:cNvCxnSpPr>
          <p:nvPr/>
        </p:nvCxnSpPr>
        <p:spPr>
          <a:xfrm flipV="1">
            <a:off x="3527884" y="4365104"/>
            <a:ext cx="1490727" cy="936104"/>
          </a:xfrm>
          <a:prstGeom prst="straightConnector1">
            <a:avLst/>
          </a:prstGeom>
          <a:ln w="19050">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81" name="Ellipszis 80"/>
          <p:cNvSpPr/>
          <p:nvPr/>
        </p:nvSpPr>
        <p:spPr>
          <a:xfrm>
            <a:off x="7020272" y="3933056"/>
            <a:ext cx="1656184" cy="57606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hu-HU" sz="1100" dirty="0" smtClean="0">
                <a:latin typeface="+mj-lt"/>
              </a:rPr>
              <a:t>NHIFA</a:t>
            </a:r>
            <a:endParaRPr lang="en-US" sz="1100" dirty="0">
              <a:latin typeface="+mj-lt"/>
            </a:endParaRPr>
          </a:p>
        </p:txBody>
      </p:sp>
      <p:sp>
        <p:nvSpPr>
          <p:cNvPr id="82" name="Ellipszis 81"/>
          <p:cNvSpPr/>
          <p:nvPr/>
        </p:nvSpPr>
        <p:spPr>
          <a:xfrm>
            <a:off x="7020272" y="3284984"/>
            <a:ext cx="1656184" cy="57606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dirty="0" smtClean="0">
                <a:latin typeface="+mj-lt"/>
              </a:rPr>
              <a:t>MEREK</a:t>
            </a:r>
            <a:endParaRPr lang="en-US" sz="1100" dirty="0">
              <a:latin typeface="+mj-lt"/>
            </a:endParaRPr>
          </a:p>
        </p:txBody>
      </p:sp>
      <p:cxnSp>
        <p:nvCxnSpPr>
          <p:cNvPr id="84" name="Egyenes összekötő nyíllal 83"/>
          <p:cNvCxnSpPr>
            <a:stCxn id="81" idx="2"/>
            <a:endCxn id="19" idx="4"/>
          </p:cNvCxnSpPr>
          <p:nvPr/>
        </p:nvCxnSpPr>
        <p:spPr>
          <a:xfrm flipH="1">
            <a:off x="6804248" y="4221088"/>
            <a:ext cx="216024" cy="144016"/>
          </a:xfrm>
          <a:prstGeom prst="straightConnector1">
            <a:avLst/>
          </a:prstGeom>
          <a:ln w="19050">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85" name="Egyenes összekötő nyíllal 84"/>
          <p:cNvCxnSpPr>
            <a:stCxn id="82" idx="2"/>
            <a:endCxn id="20" idx="4"/>
          </p:cNvCxnSpPr>
          <p:nvPr/>
        </p:nvCxnSpPr>
        <p:spPr>
          <a:xfrm flipH="1" flipV="1">
            <a:off x="6800664" y="3320988"/>
            <a:ext cx="219608" cy="252028"/>
          </a:xfrm>
          <a:prstGeom prst="straightConnector1">
            <a:avLst/>
          </a:prstGeom>
          <a:ln w="19050">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82" name="Folyamatábra: Dokumentum 181"/>
          <p:cNvSpPr/>
          <p:nvPr/>
        </p:nvSpPr>
        <p:spPr>
          <a:xfrm>
            <a:off x="3635896" y="2996952"/>
            <a:ext cx="504056" cy="360040"/>
          </a:xfrm>
          <a:prstGeom prst="flowChartDocument">
            <a:avLst/>
          </a:prstGeom>
        </p:spPr>
        <p:style>
          <a:lnRef idx="1">
            <a:schemeClr val="dk1"/>
          </a:lnRef>
          <a:fillRef idx="2">
            <a:schemeClr val="dk1"/>
          </a:fillRef>
          <a:effectRef idx="1">
            <a:schemeClr val="dk1"/>
          </a:effectRef>
          <a:fontRef idx="minor">
            <a:schemeClr val="dk1"/>
          </a:fontRef>
        </p:style>
        <p:txBody>
          <a:bodyPr lIns="0" tIns="36000" rIns="0" bIns="36000" rtlCol="0" anchor="ctr"/>
          <a:lstStyle/>
          <a:p>
            <a:pPr algn="ctr"/>
            <a:r>
              <a:rPr lang="en-US" sz="1100" dirty="0" smtClean="0">
                <a:latin typeface="+mj-lt"/>
              </a:rPr>
              <a:t>Rehab. Plan</a:t>
            </a:r>
            <a:endParaRPr lang="en-US" sz="1100" dirty="0">
              <a:latin typeface="+mj-lt"/>
            </a:endParaRPr>
          </a:p>
        </p:txBody>
      </p:sp>
      <p:cxnSp>
        <p:nvCxnSpPr>
          <p:cNvPr id="46" name="Egyenes összekötő nyíllal 45"/>
          <p:cNvCxnSpPr>
            <a:stCxn id="41" idx="0"/>
            <a:endCxn id="17" idx="3"/>
          </p:cNvCxnSpPr>
          <p:nvPr/>
        </p:nvCxnSpPr>
        <p:spPr>
          <a:xfrm flipH="1" flipV="1">
            <a:off x="3297297" y="4464496"/>
            <a:ext cx="230587" cy="836712"/>
          </a:xfrm>
          <a:prstGeom prst="straightConnector1">
            <a:avLst/>
          </a:prstGeom>
          <a:ln w="19050">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egycsúcs">
  <a:themeElements>
    <a:clrScheme name="Egyéni 3. séma">
      <a:dk1>
        <a:sysClr val="windowText" lastClr="000000"/>
      </a:dk1>
      <a:lt1>
        <a:sysClr val="window" lastClr="FFFFFF"/>
      </a:lt1>
      <a:dk2>
        <a:srgbClr val="438BC2"/>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Hegycsúcs">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egycsúcs">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3303</TotalTime>
  <Words>1489</Words>
  <Application>Microsoft Office PowerPoint</Application>
  <PresentationFormat>Diavetítés a képernyőre (4:3 oldalarány)</PresentationFormat>
  <Paragraphs>204</Paragraphs>
  <Slides>14</Slides>
  <Notes>11</Notes>
  <HiddenSlides>0</HiddenSlides>
  <MMClips>0</MMClips>
  <ScaleCrop>false</ScaleCrop>
  <HeadingPairs>
    <vt:vector size="4" baseType="variant">
      <vt:variant>
        <vt:lpstr>Téma</vt:lpstr>
      </vt:variant>
      <vt:variant>
        <vt:i4>1</vt:i4>
      </vt:variant>
      <vt:variant>
        <vt:lpstr>Diacímek</vt:lpstr>
      </vt:variant>
      <vt:variant>
        <vt:i4>14</vt:i4>
      </vt:variant>
    </vt:vector>
  </HeadingPairs>
  <TitlesOfParts>
    <vt:vector size="15" baseType="lpstr">
      <vt:lpstr>Hegycsúcs</vt:lpstr>
      <vt:lpstr>Developing a Hungarian IT and logistic system for improving the accessibility of AT tools</vt:lpstr>
      <vt:lpstr>About us</vt:lpstr>
      <vt:lpstr>Our main objects</vt:lpstr>
      <vt:lpstr>Main questions and changing trends </vt:lpstr>
      <vt:lpstr>Complex evaluation for the complex rehabilitation</vt:lpstr>
      <vt:lpstr>Social and employment aspects of the complex rehabilitation</vt:lpstr>
      <vt:lpstr>Rehabilitation plan</vt:lpstr>
      <vt:lpstr>Researches to improve the efficiency of our services</vt:lpstr>
      <vt:lpstr>Connection between the participants I.</vt:lpstr>
      <vt:lpstr>Connection between the participants II.</vt:lpstr>
      <vt:lpstr>For the accessibility of AT tools</vt:lpstr>
      <vt:lpstr>Goals of the Logistic Centre project</vt:lpstr>
      <vt:lpstr>Our answers for the emerging questions</vt:lpstr>
      <vt:lpstr>Thank you  for your attention!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Deák Norbert</dc:creator>
  <cp:lastModifiedBy>Dr. Pósfai Gábor</cp:lastModifiedBy>
  <cp:revision>244</cp:revision>
  <dcterms:created xsi:type="dcterms:W3CDTF">2011-12-09T13:09:54Z</dcterms:created>
  <dcterms:modified xsi:type="dcterms:W3CDTF">2012-05-20T17:16:41Z</dcterms:modified>
</cp:coreProperties>
</file>